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Lst>
  <p:notesMasterIdLst>
    <p:notesMasterId r:id="rId19"/>
  </p:notesMasterIdLst>
  <p:sldIdLst>
    <p:sldId id="325" r:id="rId3"/>
    <p:sldId id="293" r:id="rId4"/>
    <p:sldId id="323" r:id="rId5"/>
    <p:sldId id="310" r:id="rId6"/>
    <p:sldId id="312" r:id="rId7"/>
    <p:sldId id="306" r:id="rId8"/>
    <p:sldId id="324" r:id="rId9"/>
    <p:sldId id="308" r:id="rId10"/>
    <p:sldId id="282" r:id="rId11"/>
    <p:sldId id="321" r:id="rId12"/>
    <p:sldId id="313" r:id="rId13"/>
    <p:sldId id="316" r:id="rId14"/>
    <p:sldId id="315" r:id="rId15"/>
    <p:sldId id="314" r:id="rId16"/>
    <p:sldId id="304" r:id="rId17"/>
    <p:sldId id="322" r:id="rId18"/>
  </p:sldIdLst>
  <p:sldSz cx="9144000" cy="6858000" type="screen4x3"/>
  <p:notesSz cx="6946900" cy="9271000"/>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Tiller" initials="RT"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5C538"/>
    <a:srgbClr val="12D862"/>
    <a:srgbClr val="12DC64"/>
    <a:srgbClr val="DF0888"/>
    <a:srgbClr val="A73C96"/>
    <a:srgbClr val="732B90"/>
    <a:srgbClr val="2D419A"/>
    <a:srgbClr val="223E7B"/>
    <a:srgbClr val="005D9F"/>
    <a:srgbClr val="008B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3" autoAdjust="0"/>
    <p:restoredTop sz="87080" autoAdjust="0"/>
  </p:normalViewPr>
  <p:slideViewPr>
    <p:cSldViewPr snapToGrid="0">
      <p:cViewPr>
        <p:scale>
          <a:sx n="100" d="100"/>
          <a:sy n="100" d="100"/>
        </p:scale>
        <p:origin x="-1944"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 Id="rId4"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0EF8B-A2EF-460C-BB6C-278B764AA214}" type="doc">
      <dgm:prSet loTypeId="urn:microsoft.com/office/officeart/2005/8/layout/hList7#1" loCatId="picture" qsTypeId="urn:microsoft.com/office/officeart/2005/8/quickstyle/simple1" qsCatId="simple" csTypeId="urn:microsoft.com/office/officeart/2005/8/colors/colorful4" csCatId="colorful" phldr="1"/>
      <dgm:spPr/>
    </dgm:pt>
    <dgm:pt modelId="{151A9B9F-1D09-4B96-B9E0-4F5AB8DA2581}">
      <dgm:prSet phldrT="[Text]"/>
      <dgm:spPr/>
      <dgm:t>
        <a:bodyPr/>
        <a:lstStyle/>
        <a:p>
          <a:r>
            <a:rPr lang="en-US" dirty="0" smtClean="0">
              <a:solidFill>
                <a:schemeClr val="tx1"/>
              </a:solidFill>
            </a:rPr>
            <a:t>Individual  Accountability?</a:t>
          </a:r>
          <a:endParaRPr lang="en-US" dirty="0">
            <a:solidFill>
              <a:schemeClr val="tx1"/>
            </a:solidFill>
          </a:endParaRPr>
        </a:p>
      </dgm:t>
    </dgm:pt>
    <dgm:pt modelId="{C252399B-8E50-45E4-AFF9-B45D7685DA54}" type="parTrans" cxnId="{296DAFCC-20DB-4980-830B-77187C9348DA}">
      <dgm:prSet/>
      <dgm:spPr/>
      <dgm:t>
        <a:bodyPr/>
        <a:lstStyle/>
        <a:p>
          <a:endParaRPr lang="en-US"/>
        </a:p>
      </dgm:t>
    </dgm:pt>
    <dgm:pt modelId="{8E6389A4-93E1-41D6-B35F-13D7C105F08F}" type="sibTrans" cxnId="{296DAFCC-20DB-4980-830B-77187C9348DA}">
      <dgm:prSet/>
      <dgm:spPr/>
      <dgm:t>
        <a:bodyPr/>
        <a:lstStyle/>
        <a:p>
          <a:endParaRPr lang="en-US"/>
        </a:p>
      </dgm:t>
    </dgm:pt>
    <dgm:pt modelId="{979A5CFB-86AA-4E7A-8511-2A1125C4620B}">
      <dgm:prSet phldrT="[Text]"/>
      <dgm:spPr/>
      <dgm:t>
        <a:bodyPr/>
        <a:lstStyle/>
        <a:p>
          <a:r>
            <a:rPr lang="en-US" dirty="0" smtClean="0">
              <a:solidFill>
                <a:schemeClr val="tx1"/>
              </a:solidFill>
            </a:rPr>
            <a:t>Give Authority </a:t>
          </a:r>
          <a:endParaRPr lang="en-US" dirty="0">
            <a:solidFill>
              <a:schemeClr val="tx1"/>
            </a:solidFill>
          </a:endParaRPr>
        </a:p>
      </dgm:t>
    </dgm:pt>
    <dgm:pt modelId="{06AE8DB3-3507-4F77-B605-95757CE35AAA}" type="parTrans" cxnId="{8105DD28-14A3-4C72-9C53-AF5BB368D6F9}">
      <dgm:prSet/>
      <dgm:spPr/>
      <dgm:t>
        <a:bodyPr/>
        <a:lstStyle/>
        <a:p>
          <a:endParaRPr lang="en-US"/>
        </a:p>
      </dgm:t>
    </dgm:pt>
    <dgm:pt modelId="{C74D2204-FFB7-49DF-8122-D534BCF8CDA9}" type="sibTrans" cxnId="{8105DD28-14A3-4C72-9C53-AF5BB368D6F9}">
      <dgm:prSet/>
      <dgm:spPr/>
      <dgm:t>
        <a:bodyPr/>
        <a:lstStyle/>
        <a:p>
          <a:endParaRPr lang="en-US"/>
        </a:p>
      </dgm:t>
    </dgm:pt>
    <dgm:pt modelId="{AC558924-2112-43AD-B3D7-0C125BB03CFE}">
      <dgm:prSet phldrT="[Text]"/>
      <dgm:spPr/>
      <dgm:t>
        <a:bodyPr/>
        <a:lstStyle/>
        <a:p>
          <a:r>
            <a:rPr lang="en-US" dirty="0" smtClean="0">
              <a:solidFill>
                <a:schemeClr val="tx1"/>
              </a:solidFill>
            </a:rPr>
            <a:t>Support Empowerment</a:t>
          </a:r>
          <a:endParaRPr lang="en-US" dirty="0">
            <a:solidFill>
              <a:schemeClr val="tx1"/>
            </a:solidFill>
          </a:endParaRPr>
        </a:p>
      </dgm:t>
    </dgm:pt>
    <dgm:pt modelId="{B0FAD64D-EA79-4CE6-B3D1-DE63863A7F83}" type="parTrans" cxnId="{6FEC9D7F-1B24-4691-9138-F5C97D738592}">
      <dgm:prSet/>
      <dgm:spPr/>
      <dgm:t>
        <a:bodyPr/>
        <a:lstStyle/>
        <a:p>
          <a:endParaRPr lang="en-US"/>
        </a:p>
      </dgm:t>
    </dgm:pt>
    <dgm:pt modelId="{8A0E921A-1AC5-455E-A213-3D00B4D970C1}" type="sibTrans" cxnId="{6FEC9D7F-1B24-4691-9138-F5C97D738592}">
      <dgm:prSet/>
      <dgm:spPr/>
      <dgm:t>
        <a:bodyPr/>
        <a:lstStyle/>
        <a:p>
          <a:endParaRPr lang="en-US"/>
        </a:p>
      </dgm:t>
    </dgm:pt>
    <dgm:pt modelId="{3602981A-CA18-454A-846C-AB91981B9109}">
      <dgm:prSet phldrT="[Text]"/>
      <dgm:spPr/>
      <dgm:t>
        <a:bodyPr/>
        <a:lstStyle/>
        <a:p>
          <a:r>
            <a:rPr lang="en-US" dirty="0" smtClean="0"/>
            <a:t>Drive Responsibility</a:t>
          </a:r>
          <a:endParaRPr lang="en-US" dirty="0"/>
        </a:p>
      </dgm:t>
    </dgm:pt>
    <dgm:pt modelId="{31FD4237-5EA2-4903-A105-3774DDA02686}" type="parTrans" cxnId="{55790E88-5210-40C3-A3A6-06CF7B483B6E}">
      <dgm:prSet/>
      <dgm:spPr/>
      <dgm:t>
        <a:bodyPr/>
        <a:lstStyle/>
        <a:p>
          <a:endParaRPr lang="en-US"/>
        </a:p>
      </dgm:t>
    </dgm:pt>
    <dgm:pt modelId="{CAF3533B-5393-402B-83D6-3248A8F099B7}" type="sibTrans" cxnId="{55790E88-5210-40C3-A3A6-06CF7B483B6E}">
      <dgm:prSet/>
      <dgm:spPr/>
      <dgm:t>
        <a:bodyPr/>
        <a:lstStyle/>
        <a:p>
          <a:endParaRPr lang="en-US"/>
        </a:p>
      </dgm:t>
    </dgm:pt>
    <dgm:pt modelId="{D3AA3295-B269-47D2-B061-BC37CE61281D}" type="pres">
      <dgm:prSet presAssocID="{64B0EF8B-A2EF-460C-BB6C-278B764AA214}" presName="Name0" presStyleCnt="0">
        <dgm:presLayoutVars>
          <dgm:dir/>
          <dgm:resizeHandles val="exact"/>
        </dgm:presLayoutVars>
      </dgm:prSet>
      <dgm:spPr/>
    </dgm:pt>
    <dgm:pt modelId="{6697A5D7-7D13-41C2-BA77-A272E3F7B315}" type="pres">
      <dgm:prSet presAssocID="{64B0EF8B-A2EF-460C-BB6C-278B764AA214}" presName="fgShape" presStyleLbl="fgShp" presStyleIdx="0" presStyleCnt="1"/>
      <dgm:spPr/>
    </dgm:pt>
    <dgm:pt modelId="{018BA4F9-D198-41BB-973E-7D3C900AE9C5}" type="pres">
      <dgm:prSet presAssocID="{64B0EF8B-A2EF-460C-BB6C-278B764AA214}" presName="linComp" presStyleCnt="0"/>
      <dgm:spPr/>
    </dgm:pt>
    <dgm:pt modelId="{5A22C251-DFEF-4719-A70B-1055B5A5B47A}" type="pres">
      <dgm:prSet presAssocID="{151A9B9F-1D09-4B96-B9E0-4F5AB8DA2581}" presName="compNode" presStyleCnt="0"/>
      <dgm:spPr/>
    </dgm:pt>
    <dgm:pt modelId="{4E57B2B8-ECE2-4E95-B7E8-8FB65B454045}" type="pres">
      <dgm:prSet presAssocID="{151A9B9F-1D09-4B96-B9E0-4F5AB8DA2581}" presName="bkgdShape" presStyleLbl="node1" presStyleIdx="0" presStyleCnt="4"/>
      <dgm:spPr/>
      <dgm:t>
        <a:bodyPr/>
        <a:lstStyle/>
        <a:p>
          <a:endParaRPr lang="en-US"/>
        </a:p>
      </dgm:t>
    </dgm:pt>
    <dgm:pt modelId="{AEEBE33D-79D4-456A-9FE2-CEBD5240D390}" type="pres">
      <dgm:prSet presAssocID="{151A9B9F-1D09-4B96-B9E0-4F5AB8DA2581}" presName="nodeTx" presStyleLbl="node1" presStyleIdx="0" presStyleCnt="4">
        <dgm:presLayoutVars>
          <dgm:bulletEnabled val="1"/>
        </dgm:presLayoutVars>
      </dgm:prSet>
      <dgm:spPr/>
      <dgm:t>
        <a:bodyPr/>
        <a:lstStyle/>
        <a:p>
          <a:endParaRPr lang="en-US"/>
        </a:p>
      </dgm:t>
    </dgm:pt>
    <dgm:pt modelId="{75BA4F9F-4904-4E4D-8DE7-2EFFE52100B8}" type="pres">
      <dgm:prSet presAssocID="{151A9B9F-1D09-4B96-B9E0-4F5AB8DA2581}" presName="invisiNode" presStyleLbl="node1" presStyleIdx="0" presStyleCnt="4"/>
      <dgm:spPr/>
    </dgm:pt>
    <dgm:pt modelId="{6109B532-88BB-4A58-8091-CA1D527FED70}" type="pres">
      <dgm:prSet presAssocID="{151A9B9F-1D09-4B96-B9E0-4F5AB8DA2581}"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dgm:spPr>
    </dgm:pt>
    <dgm:pt modelId="{641C4AAE-0F8C-4E7F-88C8-FC330F8FA07F}" type="pres">
      <dgm:prSet presAssocID="{8E6389A4-93E1-41D6-B35F-13D7C105F08F}" presName="sibTrans" presStyleLbl="sibTrans2D1" presStyleIdx="0" presStyleCnt="0"/>
      <dgm:spPr/>
      <dgm:t>
        <a:bodyPr/>
        <a:lstStyle/>
        <a:p>
          <a:endParaRPr lang="en-US"/>
        </a:p>
      </dgm:t>
    </dgm:pt>
    <dgm:pt modelId="{B92A54AC-0D6A-4246-B165-628B98DCB270}" type="pres">
      <dgm:prSet presAssocID="{979A5CFB-86AA-4E7A-8511-2A1125C4620B}" presName="compNode" presStyleCnt="0"/>
      <dgm:spPr/>
    </dgm:pt>
    <dgm:pt modelId="{DD4E4C79-8B48-4627-9FE5-4A72415D6467}" type="pres">
      <dgm:prSet presAssocID="{979A5CFB-86AA-4E7A-8511-2A1125C4620B}" presName="bkgdShape" presStyleLbl="node1" presStyleIdx="1" presStyleCnt="4"/>
      <dgm:spPr/>
      <dgm:t>
        <a:bodyPr/>
        <a:lstStyle/>
        <a:p>
          <a:endParaRPr lang="en-US"/>
        </a:p>
      </dgm:t>
    </dgm:pt>
    <dgm:pt modelId="{3E24C804-71F1-4CB2-8C16-19953B344A6F}" type="pres">
      <dgm:prSet presAssocID="{979A5CFB-86AA-4E7A-8511-2A1125C4620B}" presName="nodeTx" presStyleLbl="node1" presStyleIdx="1" presStyleCnt="4">
        <dgm:presLayoutVars>
          <dgm:bulletEnabled val="1"/>
        </dgm:presLayoutVars>
      </dgm:prSet>
      <dgm:spPr/>
      <dgm:t>
        <a:bodyPr/>
        <a:lstStyle/>
        <a:p>
          <a:endParaRPr lang="en-US"/>
        </a:p>
      </dgm:t>
    </dgm:pt>
    <dgm:pt modelId="{E902CC3C-7C86-4767-AFF5-9491101DE42A}" type="pres">
      <dgm:prSet presAssocID="{979A5CFB-86AA-4E7A-8511-2A1125C4620B}" presName="invisiNode" presStyleLbl="node1" presStyleIdx="1" presStyleCnt="4"/>
      <dgm:spPr/>
    </dgm:pt>
    <dgm:pt modelId="{14B2108D-8578-4EB9-AADD-C7BB46C71C09}" type="pres">
      <dgm:prSet presAssocID="{979A5CFB-86AA-4E7A-8511-2A1125C4620B}"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l="-54000" r="-54000"/>
          </a:stretch>
        </a:blipFill>
      </dgm:spPr>
    </dgm:pt>
    <dgm:pt modelId="{4BD51786-AD1D-4478-B1B7-A67AB58EEDE4}" type="pres">
      <dgm:prSet presAssocID="{C74D2204-FFB7-49DF-8122-D534BCF8CDA9}" presName="sibTrans" presStyleLbl="sibTrans2D1" presStyleIdx="0" presStyleCnt="0"/>
      <dgm:spPr/>
      <dgm:t>
        <a:bodyPr/>
        <a:lstStyle/>
        <a:p>
          <a:endParaRPr lang="en-US"/>
        </a:p>
      </dgm:t>
    </dgm:pt>
    <dgm:pt modelId="{44AC81BA-BDAF-4380-A08D-437DF89B460A}" type="pres">
      <dgm:prSet presAssocID="{AC558924-2112-43AD-B3D7-0C125BB03CFE}" presName="compNode" presStyleCnt="0"/>
      <dgm:spPr/>
    </dgm:pt>
    <dgm:pt modelId="{ED75C4D5-0B48-4626-893F-DDA73E9F168F}" type="pres">
      <dgm:prSet presAssocID="{AC558924-2112-43AD-B3D7-0C125BB03CFE}" presName="bkgdShape" presStyleLbl="node1" presStyleIdx="2" presStyleCnt="4"/>
      <dgm:spPr/>
      <dgm:t>
        <a:bodyPr/>
        <a:lstStyle/>
        <a:p>
          <a:endParaRPr lang="en-US"/>
        </a:p>
      </dgm:t>
    </dgm:pt>
    <dgm:pt modelId="{7AD517E7-FB2B-4D6C-9E78-BEDC5E45067F}" type="pres">
      <dgm:prSet presAssocID="{AC558924-2112-43AD-B3D7-0C125BB03CFE}" presName="nodeTx" presStyleLbl="node1" presStyleIdx="2" presStyleCnt="4">
        <dgm:presLayoutVars>
          <dgm:bulletEnabled val="1"/>
        </dgm:presLayoutVars>
      </dgm:prSet>
      <dgm:spPr/>
      <dgm:t>
        <a:bodyPr/>
        <a:lstStyle/>
        <a:p>
          <a:endParaRPr lang="en-US"/>
        </a:p>
      </dgm:t>
    </dgm:pt>
    <dgm:pt modelId="{E96FCBEC-555B-4624-B317-2AF40377E1E1}" type="pres">
      <dgm:prSet presAssocID="{AC558924-2112-43AD-B3D7-0C125BB03CFE}" presName="invisiNode" presStyleLbl="node1" presStyleIdx="2" presStyleCnt="4"/>
      <dgm:spPr/>
    </dgm:pt>
    <dgm:pt modelId="{F4077390-3713-41A9-8709-EECA973A402A}" type="pres">
      <dgm:prSet presAssocID="{AC558924-2112-43AD-B3D7-0C125BB03CFE}"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xmlns="" val="0"/>
              </a:ext>
            </a:extLst>
          </a:blip>
          <a:srcRect/>
          <a:stretch>
            <a:fillRect l="-16000" r="-16000"/>
          </a:stretch>
        </a:blipFill>
      </dgm:spPr>
    </dgm:pt>
    <dgm:pt modelId="{1B34F7D3-90FA-4DE8-ABD2-F2E95E9A6389}" type="pres">
      <dgm:prSet presAssocID="{8A0E921A-1AC5-455E-A213-3D00B4D970C1}" presName="sibTrans" presStyleLbl="sibTrans2D1" presStyleIdx="0" presStyleCnt="0"/>
      <dgm:spPr/>
      <dgm:t>
        <a:bodyPr/>
        <a:lstStyle/>
        <a:p>
          <a:endParaRPr lang="en-US"/>
        </a:p>
      </dgm:t>
    </dgm:pt>
    <dgm:pt modelId="{49E00030-DC37-4F91-A8A9-BADDF3F61D54}" type="pres">
      <dgm:prSet presAssocID="{3602981A-CA18-454A-846C-AB91981B9109}" presName="compNode" presStyleCnt="0"/>
      <dgm:spPr/>
    </dgm:pt>
    <dgm:pt modelId="{BC3F06E9-A581-4259-A6B8-3754B4965B39}" type="pres">
      <dgm:prSet presAssocID="{3602981A-CA18-454A-846C-AB91981B9109}" presName="bkgdShape" presStyleLbl="node1" presStyleIdx="3" presStyleCnt="4"/>
      <dgm:spPr/>
      <dgm:t>
        <a:bodyPr/>
        <a:lstStyle/>
        <a:p>
          <a:endParaRPr lang="en-US"/>
        </a:p>
      </dgm:t>
    </dgm:pt>
    <dgm:pt modelId="{7DD8A01B-3C4F-467E-924F-5763C99BFFC9}" type="pres">
      <dgm:prSet presAssocID="{3602981A-CA18-454A-846C-AB91981B9109}" presName="nodeTx" presStyleLbl="node1" presStyleIdx="3" presStyleCnt="4">
        <dgm:presLayoutVars>
          <dgm:bulletEnabled val="1"/>
        </dgm:presLayoutVars>
      </dgm:prSet>
      <dgm:spPr/>
      <dgm:t>
        <a:bodyPr/>
        <a:lstStyle/>
        <a:p>
          <a:endParaRPr lang="en-US"/>
        </a:p>
      </dgm:t>
    </dgm:pt>
    <dgm:pt modelId="{C27FF7DB-0E40-42A6-8D3F-45C31759C3D8}" type="pres">
      <dgm:prSet presAssocID="{3602981A-CA18-454A-846C-AB91981B9109}" presName="invisiNode" presStyleLbl="node1" presStyleIdx="3" presStyleCnt="4"/>
      <dgm:spPr/>
    </dgm:pt>
    <dgm:pt modelId="{7E981E02-C0BC-4F2B-9A3D-558161962286}" type="pres">
      <dgm:prSet presAssocID="{3602981A-CA18-454A-846C-AB91981B9109}"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xmlns="" val="0"/>
              </a:ext>
            </a:extLst>
          </a:blip>
          <a:srcRect/>
          <a:stretch>
            <a:fillRect l="-36000" r="-36000"/>
          </a:stretch>
        </a:blipFill>
      </dgm:spPr>
    </dgm:pt>
  </dgm:ptLst>
  <dgm:cxnLst>
    <dgm:cxn modelId="{55790E88-5210-40C3-A3A6-06CF7B483B6E}" srcId="{64B0EF8B-A2EF-460C-BB6C-278B764AA214}" destId="{3602981A-CA18-454A-846C-AB91981B9109}" srcOrd="3" destOrd="0" parTransId="{31FD4237-5EA2-4903-A105-3774DDA02686}" sibTransId="{CAF3533B-5393-402B-83D6-3248A8F099B7}"/>
    <dgm:cxn modelId="{FFE94A86-1531-467C-993E-294FF9CD36B6}" type="presOf" srcId="{C74D2204-FFB7-49DF-8122-D534BCF8CDA9}" destId="{4BD51786-AD1D-4478-B1B7-A67AB58EEDE4}" srcOrd="0" destOrd="0" presId="urn:microsoft.com/office/officeart/2005/8/layout/hList7#1"/>
    <dgm:cxn modelId="{4F0B740A-263F-4EE6-9C55-9AEDC365553A}" type="presOf" srcId="{979A5CFB-86AA-4E7A-8511-2A1125C4620B}" destId="{3E24C804-71F1-4CB2-8C16-19953B344A6F}" srcOrd="1" destOrd="0" presId="urn:microsoft.com/office/officeart/2005/8/layout/hList7#1"/>
    <dgm:cxn modelId="{143A05EB-4A20-4ACE-BB3E-6B7C6A8EB64E}" type="presOf" srcId="{151A9B9F-1D09-4B96-B9E0-4F5AB8DA2581}" destId="{4E57B2B8-ECE2-4E95-B7E8-8FB65B454045}" srcOrd="0" destOrd="0" presId="urn:microsoft.com/office/officeart/2005/8/layout/hList7#1"/>
    <dgm:cxn modelId="{6FEC9D7F-1B24-4691-9138-F5C97D738592}" srcId="{64B0EF8B-A2EF-460C-BB6C-278B764AA214}" destId="{AC558924-2112-43AD-B3D7-0C125BB03CFE}" srcOrd="2" destOrd="0" parTransId="{B0FAD64D-EA79-4CE6-B3D1-DE63863A7F83}" sibTransId="{8A0E921A-1AC5-455E-A213-3D00B4D970C1}"/>
    <dgm:cxn modelId="{81118AC8-1152-454C-A74B-D52E67EB453F}" type="presOf" srcId="{151A9B9F-1D09-4B96-B9E0-4F5AB8DA2581}" destId="{AEEBE33D-79D4-456A-9FE2-CEBD5240D390}" srcOrd="1" destOrd="0" presId="urn:microsoft.com/office/officeart/2005/8/layout/hList7#1"/>
    <dgm:cxn modelId="{8105DD28-14A3-4C72-9C53-AF5BB368D6F9}" srcId="{64B0EF8B-A2EF-460C-BB6C-278B764AA214}" destId="{979A5CFB-86AA-4E7A-8511-2A1125C4620B}" srcOrd="1" destOrd="0" parTransId="{06AE8DB3-3507-4F77-B605-95757CE35AAA}" sibTransId="{C74D2204-FFB7-49DF-8122-D534BCF8CDA9}"/>
    <dgm:cxn modelId="{ABC0FB09-17E0-4EA5-93CC-8D84A27BBCC0}" type="presOf" srcId="{979A5CFB-86AA-4E7A-8511-2A1125C4620B}" destId="{DD4E4C79-8B48-4627-9FE5-4A72415D6467}" srcOrd="0" destOrd="0" presId="urn:microsoft.com/office/officeart/2005/8/layout/hList7#1"/>
    <dgm:cxn modelId="{296DAFCC-20DB-4980-830B-77187C9348DA}" srcId="{64B0EF8B-A2EF-460C-BB6C-278B764AA214}" destId="{151A9B9F-1D09-4B96-B9E0-4F5AB8DA2581}" srcOrd="0" destOrd="0" parTransId="{C252399B-8E50-45E4-AFF9-B45D7685DA54}" sibTransId="{8E6389A4-93E1-41D6-B35F-13D7C105F08F}"/>
    <dgm:cxn modelId="{F05A7031-A2DA-4560-B1F3-278F07F5E32F}" type="presOf" srcId="{3602981A-CA18-454A-846C-AB91981B9109}" destId="{BC3F06E9-A581-4259-A6B8-3754B4965B39}" srcOrd="0" destOrd="0" presId="urn:microsoft.com/office/officeart/2005/8/layout/hList7#1"/>
    <dgm:cxn modelId="{656EEDD5-FB34-499F-89E1-0DECADFAC5B8}" type="presOf" srcId="{3602981A-CA18-454A-846C-AB91981B9109}" destId="{7DD8A01B-3C4F-467E-924F-5763C99BFFC9}" srcOrd="1" destOrd="0" presId="urn:microsoft.com/office/officeart/2005/8/layout/hList7#1"/>
    <dgm:cxn modelId="{98C7CDCF-B2C2-4186-B836-15896D923CDE}" type="presOf" srcId="{8E6389A4-93E1-41D6-B35F-13D7C105F08F}" destId="{641C4AAE-0F8C-4E7F-88C8-FC330F8FA07F}" srcOrd="0" destOrd="0" presId="urn:microsoft.com/office/officeart/2005/8/layout/hList7#1"/>
    <dgm:cxn modelId="{2768ED03-A5AB-4CA7-8327-9EC0DBC81C16}" type="presOf" srcId="{AC558924-2112-43AD-B3D7-0C125BB03CFE}" destId="{ED75C4D5-0B48-4626-893F-DDA73E9F168F}" srcOrd="0" destOrd="0" presId="urn:microsoft.com/office/officeart/2005/8/layout/hList7#1"/>
    <dgm:cxn modelId="{14B40A15-35B0-425F-B9F8-96FC3027E730}" type="presOf" srcId="{64B0EF8B-A2EF-460C-BB6C-278B764AA214}" destId="{D3AA3295-B269-47D2-B061-BC37CE61281D}" srcOrd="0" destOrd="0" presId="urn:microsoft.com/office/officeart/2005/8/layout/hList7#1"/>
    <dgm:cxn modelId="{5F2C6803-CB4B-4A27-9A07-D209A9D7C362}" type="presOf" srcId="{8A0E921A-1AC5-455E-A213-3D00B4D970C1}" destId="{1B34F7D3-90FA-4DE8-ABD2-F2E95E9A6389}" srcOrd="0" destOrd="0" presId="urn:microsoft.com/office/officeart/2005/8/layout/hList7#1"/>
    <dgm:cxn modelId="{F8F3F07A-8BDE-4811-8F00-596F1EA850B6}" type="presOf" srcId="{AC558924-2112-43AD-B3D7-0C125BB03CFE}" destId="{7AD517E7-FB2B-4D6C-9E78-BEDC5E45067F}" srcOrd="1" destOrd="0" presId="urn:microsoft.com/office/officeart/2005/8/layout/hList7#1"/>
    <dgm:cxn modelId="{0A947487-1B2B-492C-A612-B122C4C3DBBB}" type="presParOf" srcId="{D3AA3295-B269-47D2-B061-BC37CE61281D}" destId="{6697A5D7-7D13-41C2-BA77-A272E3F7B315}" srcOrd="0" destOrd="0" presId="urn:microsoft.com/office/officeart/2005/8/layout/hList7#1"/>
    <dgm:cxn modelId="{39870CAC-D6BE-4FF5-AA9F-0B090DC9380C}" type="presParOf" srcId="{D3AA3295-B269-47D2-B061-BC37CE61281D}" destId="{018BA4F9-D198-41BB-973E-7D3C900AE9C5}" srcOrd="1" destOrd="0" presId="urn:microsoft.com/office/officeart/2005/8/layout/hList7#1"/>
    <dgm:cxn modelId="{95470867-2247-4A80-BC6B-53108901799B}" type="presParOf" srcId="{018BA4F9-D198-41BB-973E-7D3C900AE9C5}" destId="{5A22C251-DFEF-4719-A70B-1055B5A5B47A}" srcOrd="0" destOrd="0" presId="urn:microsoft.com/office/officeart/2005/8/layout/hList7#1"/>
    <dgm:cxn modelId="{A2C9CBCE-BAF9-48C4-BB3F-BA5A6092E589}" type="presParOf" srcId="{5A22C251-DFEF-4719-A70B-1055B5A5B47A}" destId="{4E57B2B8-ECE2-4E95-B7E8-8FB65B454045}" srcOrd="0" destOrd="0" presId="urn:microsoft.com/office/officeart/2005/8/layout/hList7#1"/>
    <dgm:cxn modelId="{9CD75497-2396-4AC7-90C6-DF416A8EB554}" type="presParOf" srcId="{5A22C251-DFEF-4719-A70B-1055B5A5B47A}" destId="{AEEBE33D-79D4-456A-9FE2-CEBD5240D390}" srcOrd="1" destOrd="0" presId="urn:microsoft.com/office/officeart/2005/8/layout/hList7#1"/>
    <dgm:cxn modelId="{42DA7D42-5974-4929-81A6-AF96698A829C}" type="presParOf" srcId="{5A22C251-DFEF-4719-A70B-1055B5A5B47A}" destId="{75BA4F9F-4904-4E4D-8DE7-2EFFE52100B8}" srcOrd="2" destOrd="0" presId="urn:microsoft.com/office/officeart/2005/8/layout/hList7#1"/>
    <dgm:cxn modelId="{FD56C4B8-8003-497B-9518-15AEAC9F8DDD}" type="presParOf" srcId="{5A22C251-DFEF-4719-A70B-1055B5A5B47A}" destId="{6109B532-88BB-4A58-8091-CA1D527FED70}" srcOrd="3" destOrd="0" presId="urn:microsoft.com/office/officeart/2005/8/layout/hList7#1"/>
    <dgm:cxn modelId="{C1E1537C-B5CD-447A-8985-3DBC7C9FB515}" type="presParOf" srcId="{018BA4F9-D198-41BB-973E-7D3C900AE9C5}" destId="{641C4AAE-0F8C-4E7F-88C8-FC330F8FA07F}" srcOrd="1" destOrd="0" presId="urn:microsoft.com/office/officeart/2005/8/layout/hList7#1"/>
    <dgm:cxn modelId="{E8BF2440-AB18-46CC-B57F-24F59DBE6BDD}" type="presParOf" srcId="{018BA4F9-D198-41BB-973E-7D3C900AE9C5}" destId="{B92A54AC-0D6A-4246-B165-628B98DCB270}" srcOrd="2" destOrd="0" presId="urn:microsoft.com/office/officeart/2005/8/layout/hList7#1"/>
    <dgm:cxn modelId="{1B5E3DAF-9DA2-41E5-92AD-2686D70602F0}" type="presParOf" srcId="{B92A54AC-0D6A-4246-B165-628B98DCB270}" destId="{DD4E4C79-8B48-4627-9FE5-4A72415D6467}" srcOrd="0" destOrd="0" presId="urn:microsoft.com/office/officeart/2005/8/layout/hList7#1"/>
    <dgm:cxn modelId="{0EA13E51-ADEC-4AA8-A73A-3534DB52E787}" type="presParOf" srcId="{B92A54AC-0D6A-4246-B165-628B98DCB270}" destId="{3E24C804-71F1-4CB2-8C16-19953B344A6F}" srcOrd="1" destOrd="0" presId="urn:microsoft.com/office/officeart/2005/8/layout/hList7#1"/>
    <dgm:cxn modelId="{F8AAE096-4F3C-4362-BA89-EC47D454208C}" type="presParOf" srcId="{B92A54AC-0D6A-4246-B165-628B98DCB270}" destId="{E902CC3C-7C86-4767-AFF5-9491101DE42A}" srcOrd="2" destOrd="0" presId="urn:microsoft.com/office/officeart/2005/8/layout/hList7#1"/>
    <dgm:cxn modelId="{AF468849-CAB9-40E4-9E81-2F52462328B3}" type="presParOf" srcId="{B92A54AC-0D6A-4246-B165-628B98DCB270}" destId="{14B2108D-8578-4EB9-AADD-C7BB46C71C09}" srcOrd="3" destOrd="0" presId="urn:microsoft.com/office/officeart/2005/8/layout/hList7#1"/>
    <dgm:cxn modelId="{3439A7CB-A21B-41C5-A6CD-A7AE4BAB9234}" type="presParOf" srcId="{018BA4F9-D198-41BB-973E-7D3C900AE9C5}" destId="{4BD51786-AD1D-4478-B1B7-A67AB58EEDE4}" srcOrd="3" destOrd="0" presId="urn:microsoft.com/office/officeart/2005/8/layout/hList7#1"/>
    <dgm:cxn modelId="{37D93621-67AA-4995-9A5E-80F6C3A72456}" type="presParOf" srcId="{018BA4F9-D198-41BB-973E-7D3C900AE9C5}" destId="{44AC81BA-BDAF-4380-A08D-437DF89B460A}" srcOrd="4" destOrd="0" presId="urn:microsoft.com/office/officeart/2005/8/layout/hList7#1"/>
    <dgm:cxn modelId="{5076BE09-22CC-4976-AE50-E974FDA5CBD9}" type="presParOf" srcId="{44AC81BA-BDAF-4380-A08D-437DF89B460A}" destId="{ED75C4D5-0B48-4626-893F-DDA73E9F168F}" srcOrd="0" destOrd="0" presId="urn:microsoft.com/office/officeart/2005/8/layout/hList7#1"/>
    <dgm:cxn modelId="{0033EC7C-392F-4FC8-A4BA-A90ACEC06F77}" type="presParOf" srcId="{44AC81BA-BDAF-4380-A08D-437DF89B460A}" destId="{7AD517E7-FB2B-4D6C-9E78-BEDC5E45067F}" srcOrd="1" destOrd="0" presId="urn:microsoft.com/office/officeart/2005/8/layout/hList7#1"/>
    <dgm:cxn modelId="{CDA8D0B9-A436-412B-AADF-55E27565093A}" type="presParOf" srcId="{44AC81BA-BDAF-4380-A08D-437DF89B460A}" destId="{E96FCBEC-555B-4624-B317-2AF40377E1E1}" srcOrd="2" destOrd="0" presId="urn:microsoft.com/office/officeart/2005/8/layout/hList7#1"/>
    <dgm:cxn modelId="{D293D603-9ADD-4D5A-A77B-95E4D98438A6}" type="presParOf" srcId="{44AC81BA-BDAF-4380-A08D-437DF89B460A}" destId="{F4077390-3713-41A9-8709-EECA973A402A}" srcOrd="3" destOrd="0" presId="urn:microsoft.com/office/officeart/2005/8/layout/hList7#1"/>
    <dgm:cxn modelId="{096C6191-9328-4EB1-8B15-9FD547F1B1ED}" type="presParOf" srcId="{018BA4F9-D198-41BB-973E-7D3C900AE9C5}" destId="{1B34F7D3-90FA-4DE8-ABD2-F2E95E9A6389}" srcOrd="5" destOrd="0" presId="urn:microsoft.com/office/officeart/2005/8/layout/hList7#1"/>
    <dgm:cxn modelId="{7344FB59-E275-4CCD-A2F9-A8448B438EB5}" type="presParOf" srcId="{018BA4F9-D198-41BB-973E-7D3C900AE9C5}" destId="{49E00030-DC37-4F91-A8A9-BADDF3F61D54}" srcOrd="6" destOrd="0" presId="urn:microsoft.com/office/officeart/2005/8/layout/hList7#1"/>
    <dgm:cxn modelId="{D48AC18E-3A63-4D54-AE69-7E8E8378A947}" type="presParOf" srcId="{49E00030-DC37-4F91-A8A9-BADDF3F61D54}" destId="{BC3F06E9-A581-4259-A6B8-3754B4965B39}" srcOrd="0" destOrd="0" presId="urn:microsoft.com/office/officeart/2005/8/layout/hList7#1"/>
    <dgm:cxn modelId="{61CDC6DC-9B86-46C9-8AE6-F494AA313208}" type="presParOf" srcId="{49E00030-DC37-4F91-A8A9-BADDF3F61D54}" destId="{7DD8A01B-3C4F-467E-924F-5763C99BFFC9}" srcOrd="1" destOrd="0" presId="urn:microsoft.com/office/officeart/2005/8/layout/hList7#1"/>
    <dgm:cxn modelId="{70BA8E32-A07D-4B41-9A86-5902488770BE}" type="presParOf" srcId="{49E00030-DC37-4F91-A8A9-BADDF3F61D54}" destId="{C27FF7DB-0E40-42A6-8D3F-45C31759C3D8}" srcOrd="2" destOrd="0" presId="urn:microsoft.com/office/officeart/2005/8/layout/hList7#1"/>
    <dgm:cxn modelId="{6809EAEA-449A-41A6-A908-D20B1FE50883}" type="presParOf" srcId="{49E00030-DC37-4F91-A8A9-BADDF3F61D54}" destId="{7E981E02-C0BC-4F2B-9A3D-558161962286}"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57B2B8-ECE2-4E95-B7E8-8FB65B454045}">
      <dsp:nvSpPr>
        <dsp:cNvPr id="0" name=""/>
        <dsp:cNvSpPr/>
      </dsp:nvSpPr>
      <dsp:spPr>
        <a:xfrm>
          <a:off x="1873" y="0"/>
          <a:ext cx="1963469" cy="497998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Individual  Accountability?</a:t>
          </a:r>
          <a:endParaRPr lang="en-US" sz="1900" kern="1200" dirty="0">
            <a:solidFill>
              <a:schemeClr val="tx1"/>
            </a:solidFill>
          </a:endParaRPr>
        </a:p>
      </dsp:txBody>
      <dsp:txXfrm>
        <a:off x="1873" y="1991994"/>
        <a:ext cx="1963469" cy="1991994"/>
      </dsp:txXfrm>
    </dsp:sp>
    <dsp:sp modelId="{6109B532-88BB-4A58-8091-CA1D527FED70}">
      <dsp:nvSpPr>
        <dsp:cNvPr id="0" name=""/>
        <dsp:cNvSpPr/>
      </dsp:nvSpPr>
      <dsp:spPr>
        <a:xfrm>
          <a:off x="154440" y="298799"/>
          <a:ext cx="1658335" cy="1658335"/>
        </a:xfrm>
        <a:prstGeom prst="ellipse">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4E4C79-8B48-4627-9FE5-4A72415D6467}">
      <dsp:nvSpPr>
        <dsp:cNvPr id="0" name=""/>
        <dsp:cNvSpPr/>
      </dsp:nvSpPr>
      <dsp:spPr>
        <a:xfrm>
          <a:off x="2024247" y="0"/>
          <a:ext cx="1963469" cy="4979987"/>
        </a:xfrm>
        <a:prstGeom prst="roundRect">
          <a:avLst>
            <a:gd name="adj" fmla="val 10000"/>
          </a:avLst>
        </a:prstGeom>
        <a:solidFill>
          <a:schemeClr val="accent4">
            <a:hueOff val="3658115"/>
            <a:satOff val="3419"/>
            <a:lumOff val="-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Give Authority </a:t>
          </a:r>
          <a:endParaRPr lang="en-US" sz="1900" kern="1200" dirty="0">
            <a:solidFill>
              <a:schemeClr val="tx1"/>
            </a:solidFill>
          </a:endParaRPr>
        </a:p>
      </dsp:txBody>
      <dsp:txXfrm>
        <a:off x="2024247" y="1991994"/>
        <a:ext cx="1963469" cy="1991994"/>
      </dsp:txXfrm>
    </dsp:sp>
    <dsp:sp modelId="{14B2108D-8578-4EB9-AADD-C7BB46C71C09}">
      <dsp:nvSpPr>
        <dsp:cNvPr id="0" name=""/>
        <dsp:cNvSpPr/>
      </dsp:nvSpPr>
      <dsp:spPr>
        <a:xfrm>
          <a:off x="2176814" y="298799"/>
          <a:ext cx="1658335" cy="1658335"/>
        </a:xfrm>
        <a:prstGeom prst="ellipse">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54000" r="-5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75C4D5-0B48-4626-893F-DDA73E9F168F}">
      <dsp:nvSpPr>
        <dsp:cNvPr id="0" name=""/>
        <dsp:cNvSpPr/>
      </dsp:nvSpPr>
      <dsp:spPr>
        <a:xfrm>
          <a:off x="4046621" y="0"/>
          <a:ext cx="1963469" cy="4979987"/>
        </a:xfrm>
        <a:prstGeom prst="roundRect">
          <a:avLst>
            <a:gd name="adj" fmla="val 10000"/>
          </a:avLst>
        </a:prstGeom>
        <a:solidFill>
          <a:schemeClr val="accent4">
            <a:hueOff val="7316231"/>
            <a:satOff val="6837"/>
            <a:lumOff val="-1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Support Empowerment</a:t>
          </a:r>
          <a:endParaRPr lang="en-US" sz="1900" kern="1200" dirty="0">
            <a:solidFill>
              <a:schemeClr val="tx1"/>
            </a:solidFill>
          </a:endParaRPr>
        </a:p>
      </dsp:txBody>
      <dsp:txXfrm>
        <a:off x="4046621" y="1991994"/>
        <a:ext cx="1963469" cy="1991994"/>
      </dsp:txXfrm>
    </dsp:sp>
    <dsp:sp modelId="{F4077390-3713-41A9-8709-EECA973A402A}">
      <dsp:nvSpPr>
        <dsp:cNvPr id="0" name=""/>
        <dsp:cNvSpPr/>
      </dsp:nvSpPr>
      <dsp:spPr>
        <a:xfrm>
          <a:off x="4199188" y="298799"/>
          <a:ext cx="1658335" cy="1658335"/>
        </a:xfrm>
        <a:prstGeom prst="ellipse">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3F06E9-A581-4259-A6B8-3754B4965B39}">
      <dsp:nvSpPr>
        <dsp:cNvPr id="0" name=""/>
        <dsp:cNvSpPr/>
      </dsp:nvSpPr>
      <dsp:spPr>
        <a:xfrm>
          <a:off x="6068994" y="0"/>
          <a:ext cx="1963469" cy="4979987"/>
        </a:xfrm>
        <a:prstGeom prst="roundRect">
          <a:avLst>
            <a:gd name="adj" fmla="val 10000"/>
          </a:avLst>
        </a:prstGeom>
        <a:solidFill>
          <a:schemeClr val="accent4">
            <a:hueOff val="10974346"/>
            <a:satOff val="10256"/>
            <a:lumOff val="-2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Drive Responsibility</a:t>
          </a:r>
          <a:endParaRPr lang="en-US" sz="1900" kern="1200" dirty="0"/>
        </a:p>
      </dsp:txBody>
      <dsp:txXfrm>
        <a:off x="6068994" y="1991994"/>
        <a:ext cx="1963469" cy="1991994"/>
      </dsp:txXfrm>
    </dsp:sp>
    <dsp:sp modelId="{7E981E02-C0BC-4F2B-9A3D-558161962286}">
      <dsp:nvSpPr>
        <dsp:cNvPr id="0" name=""/>
        <dsp:cNvSpPr/>
      </dsp:nvSpPr>
      <dsp:spPr>
        <a:xfrm>
          <a:off x="6221562" y="298799"/>
          <a:ext cx="1658335" cy="1658335"/>
        </a:xfrm>
        <a:prstGeom prst="ellipse">
          <a:avLst/>
        </a:prstGeom>
        <a:blipFill>
          <a:blip xmlns:r="http://schemas.openxmlformats.org/officeDocument/2006/relationships" r:embed="rId4">
            <a:extLst>
              <a:ext uri="{28A0092B-C50C-407E-A947-70E740481C1C}">
                <a14:useLocalDpi xmlns:a14="http://schemas.microsoft.com/office/drawing/2010/main" xmlns="" val="0"/>
              </a:ext>
            </a:extLst>
          </a:blip>
          <a:srcRect/>
          <a:stretch>
            <a:fillRect l="-36000" r="-3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97A5D7-7D13-41C2-BA77-A272E3F7B315}">
      <dsp:nvSpPr>
        <dsp:cNvPr id="0" name=""/>
        <dsp:cNvSpPr/>
      </dsp:nvSpPr>
      <dsp:spPr>
        <a:xfrm>
          <a:off x="321373" y="3983989"/>
          <a:ext cx="7391590" cy="746998"/>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125" cy="463867"/>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34173" y="0"/>
            <a:ext cx="3011124" cy="463867"/>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7965DB96-4359-4E5E-A027-A3A557685A36}" type="datetimeFigureOut">
              <a:rPr lang="en-US"/>
              <a:pPr>
                <a:defRPr/>
              </a:pPr>
              <a:t>12/2/2019</a:t>
            </a:fld>
            <a:endParaRPr lang="en-US" dirty="0"/>
          </a:p>
        </p:txBody>
      </p:sp>
      <p:sp>
        <p:nvSpPr>
          <p:cNvPr id="4" name="Slide Image Placeholder 3"/>
          <p:cNvSpPr>
            <a:spLocks noGrp="1" noRot="1" noChangeAspect="1"/>
          </p:cNvSpPr>
          <p:nvPr>
            <p:ph type="sldImg" idx="2"/>
          </p:nvPr>
        </p:nvSpPr>
        <p:spPr>
          <a:xfrm>
            <a:off x="1155700" y="695325"/>
            <a:ext cx="4637088" cy="3476625"/>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695491" y="4404359"/>
            <a:ext cx="5557520" cy="4171634"/>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05550"/>
            <a:ext cx="3011125" cy="463867"/>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34173" y="8805550"/>
            <a:ext cx="3011124" cy="463867"/>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54CD4444-F295-4BC0-8DCB-904608B0F353}" type="slidenum">
              <a:rPr lang="en-US"/>
              <a:pPr>
                <a:defRPr/>
              </a:pPr>
              <a:t>‹#›</a:t>
            </a:fld>
            <a:endParaRPr lang="en-US" dirty="0"/>
          </a:p>
        </p:txBody>
      </p:sp>
    </p:spTree>
    <p:extLst>
      <p:ext uri="{BB962C8B-B14F-4D97-AF65-F5344CB8AC3E}">
        <p14:creationId xmlns:p14="http://schemas.microsoft.com/office/powerpoint/2010/main" xmlns="" val="135925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6"/>
          <p:cNvSpPr/>
          <p:nvPr/>
        </p:nvSpPr>
        <p:spPr>
          <a:xfrm>
            <a:off x="0" y="1004888"/>
            <a:ext cx="9144000" cy="5853112"/>
          </a:xfrm>
          <a:prstGeom prst="rect">
            <a:avLst/>
          </a:prstGeom>
          <a:gradFill flip="none" rotWithShape="1">
            <a:gsLst>
              <a:gs pos="0">
                <a:srgbClr val="D5D6D8"/>
              </a:gs>
              <a:gs pos="50000">
                <a:srgbClr val="E8E8E8"/>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p:nvSpPr>
        <p:spPr>
          <a:xfrm>
            <a:off x="0" y="6354763"/>
            <a:ext cx="9144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6332538"/>
            <a:ext cx="9144000" cy="442912"/>
          </a:xfrm>
          <a:prstGeom prst="rect">
            <a:avLst/>
          </a:prstGeom>
          <a:gradFill flip="none" rotWithShape="1">
            <a:gsLst>
              <a:gs pos="0">
                <a:schemeClr val="accent6"/>
              </a:gs>
              <a:gs pos="50000">
                <a:srgbClr val="BE202F"/>
              </a:gs>
              <a:gs pos="100000">
                <a:srgbClr val="E3183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Straight Connector 9"/>
          <p:cNvCxnSpPr/>
          <p:nvPr/>
        </p:nvCxnSpPr>
        <p:spPr>
          <a:xfrm>
            <a:off x="0" y="1004888"/>
            <a:ext cx="9144000" cy="0"/>
          </a:xfrm>
          <a:prstGeom prst="line">
            <a:avLst/>
          </a:prstGeom>
          <a:ln w="12700">
            <a:solidFill>
              <a:srgbClr val="8A8C8E"/>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a:off x="0" y="6281738"/>
            <a:ext cx="9144000" cy="0"/>
          </a:xfrm>
          <a:prstGeom prst="line">
            <a:avLst/>
          </a:prstGeom>
          <a:ln w="15875">
            <a:solidFill>
              <a:srgbClr val="8A8C8E"/>
            </a:solidFill>
          </a:ln>
        </p:spPr>
        <p:style>
          <a:lnRef idx="1">
            <a:schemeClr val="accent1"/>
          </a:lnRef>
          <a:fillRef idx="0">
            <a:schemeClr val="accent1"/>
          </a:fillRef>
          <a:effectRef idx="0">
            <a:schemeClr val="accent1"/>
          </a:effectRef>
          <a:fontRef idx="minor">
            <a:schemeClr val="tx1"/>
          </a:fontRef>
        </p:style>
      </p:cxnSp>
      <p:pic>
        <p:nvPicPr>
          <p:cNvPr id="10" name="Picture 3" descr="C:\Documents and Settings\xpxt013\My Documents\My Pictures\CLDC\CLDC Bulk Rack\CLDC Bulk Rack Phase 5.jpg"/>
          <p:cNvPicPr>
            <a:picLocks noChangeAspect="1" noChangeArrowheads="1"/>
          </p:cNvPicPr>
          <p:nvPr userDrawn="1"/>
        </p:nvPicPr>
        <p:blipFill>
          <a:blip r:embed="rId2" cstate="print"/>
          <a:srcRect t="23135" r="54257" b="29070"/>
          <a:stretch>
            <a:fillRect/>
          </a:stretch>
        </p:blipFill>
        <p:spPr bwMode="auto">
          <a:xfrm>
            <a:off x="2833688" y="1676400"/>
            <a:ext cx="3352800" cy="2390775"/>
          </a:xfrm>
          <a:prstGeom prst="rect">
            <a:avLst/>
          </a:prstGeom>
          <a:noFill/>
          <a:ln w="9525">
            <a:noFill/>
            <a:miter lim="800000"/>
            <a:headEnd/>
            <a:tailEnd/>
          </a:ln>
        </p:spPr>
      </p:pic>
      <p:pic>
        <p:nvPicPr>
          <p:cNvPr id="11" name="Picture Placeholder 8" descr="boxes vert small"/>
          <p:cNvPicPr>
            <a:picLocks noChangeAspect="1" noChangeArrowheads="1"/>
          </p:cNvPicPr>
          <p:nvPr userDrawn="1"/>
        </p:nvPicPr>
        <p:blipFill>
          <a:blip r:embed="rId3" cstate="print"/>
          <a:srcRect l="-652" t="12750" r="174" b="41858"/>
          <a:stretch>
            <a:fillRect/>
          </a:stretch>
        </p:blipFill>
        <p:spPr bwMode="auto">
          <a:xfrm>
            <a:off x="-19050" y="1676400"/>
            <a:ext cx="2852738" cy="2390775"/>
          </a:xfrm>
          <a:prstGeom prst="rect">
            <a:avLst/>
          </a:prstGeom>
          <a:noFill/>
          <a:ln w="9525">
            <a:noFill/>
            <a:miter lim="800000"/>
            <a:headEnd/>
            <a:tailEnd/>
          </a:ln>
        </p:spPr>
      </p:pic>
      <p:pic>
        <p:nvPicPr>
          <p:cNvPr id="12" name="Picture 1034" descr="Purpose"/>
          <p:cNvPicPr>
            <a:picLocks noChangeAspect="1" noChangeArrowheads="1"/>
          </p:cNvPicPr>
          <p:nvPr userDrawn="1"/>
        </p:nvPicPr>
        <p:blipFill>
          <a:blip r:embed="rId4" cstate="print"/>
          <a:srcRect/>
          <a:stretch>
            <a:fillRect/>
          </a:stretch>
        </p:blipFill>
        <p:spPr bwMode="auto">
          <a:xfrm>
            <a:off x="6186488" y="1676400"/>
            <a:ext cx="2957512" cy="2390775"/>
          </a:xfrm>
          <a:prstGeom prst="rect">
            <a:avLst/>
          </a:prstGeom>
          <a:noFill/>
          <a:ln w="9525">
            <a:noFill/>
            <a:miter lim="800000"/>
            <a:headEnd/>
            <a:tailEnd/>
          </a:ln>
        </p:spPr>
      </p:pic>
      <p:sp>
        <p:nvSpPr>
          <p:cNvPr id="2" name="Title 1"/>
          <p:cNvSpPr>
            <a:spLocks noGrp="1"/>
          </p:cNvSpPr>
          <p:nvPr>
            <p:ph type="ctrTitle"/>
          </p:nvPr>
        </p:nvSpPr>
        <p:spPr>
          <a:xfrm>
            <a:off x="412840" y="4971125"/>
            <a:ext cx="7772400" cy="559725"/>
          </a:xfrm>
        </p:spPr>
        <p:txBody>
          <a:bodyPr/>
          <a:lstStyle>
            <a:lvl1pPr>
              <a:defRPr sz="2700" b="1">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3409" y="5488646"/>
            <a:ext cx="7016750" cy="384411"/>
          </a:xfrm>
        </p:spPr>
        <p:txBody>
          <a:bodyPr/>
          <a:lstStyle>
            <a:lvl1pPr marL="0" indent="0" algn="l">
              <a:buNone/>
              <a:defRPr sz="15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57162-B17A-4FAA-A457-463CD9150D07}"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F02EA-F6D4-4DB6-A517-B594E12C2756}" type="slidenum">
              <a:rPr lang="en-US" smtClean="0"/>
              <a:pPr/>
              <a:t>‹#›</a:t>
            </a:fld>
            <a:endParaRPr lang="en-US"/>
          </a:p>
        </p:txBody>
      </p:sp>
    </p:spTree>
    <p:extLst>
      <p:ext uri="{BB962C8B-B14F-4D97-AF65-F5344CB8AC3E}">
        <p14:creationId xmlns:p14="http://schemas.microsoft.com/office/powerpoint/2010/main" xmlns="" val="308446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57162-B17A-4FAA-A457-463CD9150D07}"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F02EA-F6D4-4DB6-A517-B594E12C2756}" type="slidenum">
              <a:rPr lang="en-US" smtClean="0"/>
              <a:pPr/>
              <a:t>‹#›</a:t>
            </a:fld>
            <a:endParaRPr lang="en-US"/>
          </a:p>
        </p:txBody>
      </p:sp>
    </p:spTree>
    <p:extLst>
      <p:ext uri="{BB962C8B-B14F-4D97-AF65-F5344CB8AC3E}">
        <p14:creationId xmlns:p14="http://schemas.microsoft.com/office/powerpoint/2010/main" xmlns="" val="529419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57162-B17A-4FAA-A457-463CD9150D07}"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F02EA-F6D4-4DB6-A517-B594E12C2756}" type="slidenum">
              <a:rPr lang="en-US" smtClean="0"/>
              <a:pPr/>
              <a:t>‹#›</a:t>
            </a:fld>
            <a:endParaRPr lang="en-US"/>
          </a:p>
        </p:txBody>
      </p:sp>
    </p:spTree>
    <p:extLst>
      <p:ext uri="{BB962C8B-B14F-4D97-AF65-F5344CB8AC3E}">
        <p14:creationId xmlns:p14="http://schemas.microsoft.com/office/powerpoint/2010/main" xmlns="" val="3136838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57162-B17A-4FAA-A457-463CD9150D07}"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F02EA-F6D4-4DB6-A517-B594E12C2756}" type="slidenum">
              <a:rPr lang="en-US" smtClean="0"/>
              <a:pPr/>
              <a:t>‹#›</a:t>
            </a:fld>
            <a:endParaRPr lang="en-US"/>
          </a:p>
        </p:txBody>
      </p:sp>
    </p:spTree>
    <p:extLst>
      <p:ext uri="{BB962C8B-B14F-4D97-AF65-F5344CB8AC3E}">
        <p14:creationId xmlns:p14="http://schemas.microsoft.com/office/powerpoint/2010/main" xmlns="" val="176659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B154B0D-2E62-4255-8E15-7EA814EF68E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E57162-B17A-4FAA-A457-463CD9150D07}"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F02EA-F6D4-4DB6-A517-B594E12C2756}" type="slidenum">
              <a:rPr lang="en-US" smtClean="0"/>
              <a:pPr/>
              <a:t>‹#›</a:t>
            </a:fld>
            <a:endParaRPr lang="en-US"/>
          </a:p>
        </p:txBody>
      </p:sp>
    </p:spTree>
    <p:extLst>
      <p:ext uri="{BB962C8B-B14F-4D97-AF65-F5344CB8AC3E}">
        <p14:creationId xmlns:p14="http://schemas.microsoft.com/office/powerpoint/2010/main" xmlns="" val="155956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57162-B17A-4FAA-A457-463CD9150D07}"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F02EA-F6D4-4DB6-A517-B594E12C2756}" type="slidenum">
              <a:rPr lang="en-US" smtClean="0"/>
              <a:pPr/>
              <a:t>‹#›</a:t>
            </a:fld>
            <a:endParaRPr lang="en-US"/>
          </a:p>
        </p:txBody>
      </p:sp>
    </p:spTree>
    <p:extLst>
      <p:ext uri="{BB962C8B-B14F-4D97-AF65-F5344CB8AC3E}">
        <p14:creationId xmlns:p14="http://schemas.microsoft.com/office/powerpoint/2010/main" xmlns="" val="244428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57162-B17A-4FAA-A457-463CD9150D07}"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F02EA-F6D4-4DB6-A517-B594E12C2756}" type="slidenum">
              <a:rPr lang="en-US" smtClean="0"/>
              <a:pPr/>
              <a:t>‹#›</a:t>
            </a:fld>
            <a:endParaRPr lang="en-US"/>
          </a:p>
        </p:txBody>
      </p:sp>
    </p:spTree>
    <p:extLst>
      <p:ext uri="{BB962C8B-B14F-4D97-AF65-F5344CB8AC3E}">
        <p14:creationId xmlns:p14="http://schemas.microsoft.com/office/powerpoint/2010/main" xmlns="" val="2402994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E57162-B17A-4FAA-A457-463CD9150D07}"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F02EA-F6D4-4DB6-A517-B594E12C2756}" type="slidenum">
              <a:rPr lang="en-US" smtClean="0"/>
              <a:pPr/>
              <a:t>‹#›</a:t>
            </a:fld>
            <a:endParaRPr lang="en-US"/>
          </a:p>
        </p:txBody>
      </p:sp>
    </p:spTree>
    <p:extLst>
      <p:ext uri="{BB962C8B-B14F-4D97-AF65-F5344CB8AC3E}">
        <p14:creationId xmlns:p14="http://schemas.microsoft.com/office/powerpoint/2010/main" xmlns="" val="246504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E57162-B17A-4FAA-A457-463CD9150D07}" type="datetimeFigureOut">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CF02EA-F6D4-4DB6-A517-B594E12C2756}" type="slidenum">
              <a:rPr lang="en-US" smtClean="0"/>
              <a:pPr/>
              <a:t>‹#›</a:t>
            </a:fld>
            <a:endParaRPr lang="en-US"/>
          </a:p>
        </p:txBody>
      </p:sp>
    </p:spTree>
    <p:extLst>
      <p:ext uri="{BB962C8B-B14F-4D97-AF65-F5344CB8AC3E}">
        <p14:creationId xmlns:p14="http://schemas.microsoft.com/office/powerpoint/2010/main" xmlns="" val="276333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57162-B17A-4FAA-A457-463CD9150D07}" type="datetimeFigureOut">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CF02EA-F6D4-4DB6-A517-B594E12C2756}" type="slidenum">
              <a:rPr lang="en-US" smtClean="0"/>
              <a:pPr/>
              <a:t>‹#›</a:t>
            </a:fld>
            <a:endParaRPr lang="en-US"/>
          </a:p>
        </p:txBody>
      </p:sp>
    </p:spTree>
    <p:extLst>
      <p:ext uri="{BB962C8B-B14F-4D97-AF65-F5344CB8AC3E}">
        <p14:creationId xmlns:p14="http://schemas.microsoft.com/office/powerpoint/2010/main" xmlns="" val="2686829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57162-B17A-4FAA-A457-463CD9150D07}" type="datetimeFigureOut">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CF02EA-F6D4-4DB6-A517-B594E12C2756}" type="slidenum">
              <a:rPr lang="en-US" smtClean="0"/>
              <a:pPr/>
              <a:t>‹#›</a:t>
            </a:fld>
            <a:endParaRPr lang="en-US"/>
          </a:p>
        </p:txBody>
      </p:sp>
    </p:spTree>
    <p:extLst>
      <p:ext uri="{BB962C8B-B14F-4D97-AF65-F5344CB8AC3E}">
        <p14:creationId xmlns:p14="http://schemas.microsoft.com/office/powerpoint/2010/main" xmlns="" val="2355005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1004888"/>
            <a:ext cx="9144000" cy="5853112"/>
          </a:xfrm>
          <a:prstGeom prst="rect">
            <a:avLst/>
          </a:prstGeom>
          <a:gradFill flip="none" rotWithShape="1">
            <a:gsLst>
              <a:gs pos="0">
                <a:srgbClr val="D5D6D8"/>
              </a:gs>
              <a:gs pos="50000">
                <a:srgbClr val="E8E8E8"/>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6354763"/>
            <a:ext cx="9144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6332538"/>
            <a:ext cx="9144000" cy="442912"/>
          </a:xfrm>
          <a:prstGeom prst="rect">
            <a:avLst/>
          </a:prstGeom>
          <a:gradFill flip="none" rotWithShape="1">
            <a:gsLst>
              <a:gs pos="0">
                <a:schemeClr val="accent6"/>
              </a:gs>
              <a:gs pos="50000">
                <a:srgbClr val="BE202F"/>
              </a:gs>
              <a:gs pos="100000">
                <a:srgbClr val="E3183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itle Placeholder 1"/>
          <p:cNvSpPr>
            <a:spLocks noGrp="1"/>
          </p:cNvSpPr>
          <p:nvPr>
            <p:ph type="title"/>
          </p:nvPr>
        </p:nvSpPr>
        <p:spPr bwMode="auto">
          <a:xfrm>
            <a:off x="755650" y="431800"/>
            <a:ext cx="6929438" cy="490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755650" y="1077913"/>
            <a:ext cx="8034338" cy="49799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6643688" y="6492875"/>
            <a:ext cx="2133600" cy="192088"/>
          </a:xfrm>
          <a:prstGeom prst="rect">
            <a:avLst/>
          </a:prstGeom>
        </p:spPr>
        <p:txBody>
          <a:bodyPr vert="horz" lIns="0" tIns="0" rIns="0" bIns="0" rtlCol="0" anchor="t" anchorCtr="0"/>
          <a:lstStyle>
            <a:lvl1pPr algn="r" fontAlgn="auto">
              <a:spcBef>
                <a:spcPts val="0"/>
              </a:spcBef>
              <a:spcAft>
                <a:spcPts val="0"/>
              </a:spcAft>
              <a:defRPr sz="1050">
                <a:solidFill>
                  <a:schemeClr val="bg1"/>
                </a:solidFill>
                <a:latin typeface="+mn-lt"/>
                <a:cs typeface="+mn-cs"/>
              </a:defRPr>
            </a:lvl1pPr>
          </a:lstStyle>
          <a:p>
            <a:pPr>
              <a:defRPr/>
            </a:pPr>
            <a:fld id="{31ED7B24-858B-45D1-9DDB-77341E2DEDDA}" type="slidenum">
              <a:rPr lang="en-US"/>
              <a:pPr>
                <a:defRPr/>
              </a:pPr>
              <a:t>‹#›</a:t>
            </a:fld>
            <a:endParaRPr lang="en-US" dirty="0"/>
          </a:p>
        </p:txBody>
      </p:sp>
      <p:cxnSp>
        <p:nvCxnSpPr>
          <p:cNvPr id="11" name="Straight Connector 10"/>
          <p:cNvCxnSpPr/>
          <p:nvPr/>
        </p:nvCxnSpPr>
        <p:spPr>
          <a:xfrm>
            <a:off x="0" y="1004888"/>
            <a:ext cx="9144000" cy="0"/>
          </a:xfrm>
          <a:prstGeom prst="line">
            <a:avLst/>
          </a:prstGeom>
          <a:ln w="12700">
            <a:solidFill>
              <a:srgbClr val="8A8C8E"/>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395288" y="6492875"/>
            <a:ext cx="4913312" cy="282575"/>
          </a:xfrm>
          <a:prstGeom prst="rect">
            <a:avLst/>
          </a:prstGeom>
        </p:spPr>
        <p:txBody>
          <a:bodyPr vert="horz" lIns="0" tIns="0" rIns="0" bIns="0" rtlCol="0" anchor="t" anchorCtr="0"/>
          <a:lstStyle>
            <a:lvl1pPr algn="l" fontAlgn="auto">
              <a:spcBef>
                <a:spcPts val="0"/>
              </a:spcBef>
              <a:spcAft>
                <a:spcPts val="0"/>
              </a:spcAft>
              <a:defRPr sz="1050" b="1" i="1" dirty="0" smtClean="0">
                <a:solidFill>
                  <a:schemeClr val="bg1"/>
                </a:solidFill>
                <a:latin typeface="+mn-lt"/>
                <a:cs typeface="+mn-cs"/>
              </a:defRPr>
            </a:lvl1pPr>
          </a:lstStyle>
          <a:p>
            <a:pPr>
              <a:defRPr/>
            </a:pPr>
            <a:r>
              <a:rPr lang="en-US" dirty="0"/>
              <a:t>XXDC Jan 2014 Operational Review</a:t>
            </a:r>
          </a:p>
        </p:txBody>
      </p:sp>
      <p:cxnSp>
        <p:nvCxnSpPr>
          <p:cNvPr id="14" name="Straight Connector 13"/>
          <p:cNvCxnSpPr/>
          <p:nvPr/>
        </p:nvCxnSpPr>
        <p:spPr>
          <a:xfrm>
            <a:off x="0" y="6281738"/>
            <a:ext cx="9144000" cy="0"/>
          </a:xfrm>
          <a:prstGeom prst="line">
            <a:avLst/>
          </a:prstGeom>
          <a:ln w="15875">
            <a:solidFill>
              <a:srgbClr val="8A8C8E"/>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50" r:id="rId2"/>
  </p:sldLayoutIdLst>
  <p:timing>
    <p:tnLst>
      <p:par>
        <p:cTn id="1" dur="indefinite" restart="never" nodeType="tmRoot"/>
      </p:par>
    </p:tnLst>
  </p:timing>
  <p:hf hdr="0" dt="0"/>
  <p:txStyles>
    <p:titleStyle>
      <a:lvl1pPr algn="l" rtl="0" eaLnBrk="0" fontAlgn="base" hangingPunct="0">
        <a:spcBef>
          <a:spcPct val="0"/>
        </a:spcBef>
        <a:spcAft>
          <a:spcPct val="0"/>
        </a:spcAft>
        <a:defRPr sz="3200" kern="1200">
          <a:solidFill>
            <a:schemeClr val="tx1"/>
          </a:solidFill>
          <a:latin typeface="+mn-lt"/>
          <a:ea typeface="+mj-ea"/>
          <a:cs typeface="+mj-cs"/>
        </a:defRPr>
      </a:lvl1pPr>
      <a:lvl2pPr algn="l" rtl="0" eaLnBrk="0" fontAlgn="base" hangingPunct="0">
        <a:spcBef>
          <a:spcPct val="0"/>
        </a:spcBef>
        <a:spcAft>
          <a:spcPct val="0"/>
        </a:spcAft>
        <a:defRPr sz="3200">
          <a:solidFill>
            <a:schemeClr val="tx1"/>
          </a:solidFill>
          <a:latin typeface="Arial" charset="0"/>
        </a:defRPr>
      </a:lvl2pPr>
      <a:lvl3pPr algn="l" rtl="0" eaLnBrk="0" fontAlgn="base" hangingPunct="0">
        <a:spcBef>
          <a:spcPct val="0"/>
        </a:spcBef>
        <a:spcAft>
          <a:spcPct val="0"/>
        </a:spcAft>
        <a:defRPr sz="3200">
          <a:solidFill>
            <a:schemeClr val="tx1"/>
          </a:solidFill>
          <a:latin typeface="Arial" charset="0"/>
        </a:defRPr>
      </a:lvl3pPr>
      <a:lvl4pPr algn="l" rtl="0" eaLnBrk="0" fontAlgn="base" hangingPunct="0">
        <a:spcBef>
          <a:spcPct val="0"/>
        </a:spcBef>
        <a:spcAft>
          <a:spcPct val="0"/>
        </a:spcAft>
        <a:defRPr sz="3200">
          <a:solidFill>
            <a:schemeClr val="tx1"/>
          </a:solidFill>
          <a:latin typeface="Arial" charset="0"/>
        </a:defRPr>
      </a:lvl4pPr>
      <a:lvl5pPr algn="l" rtl="0" eaLnBrk="0" fontAlgn="base" hangingPunct="0">
        <a:spcBef>
          <a:spcPct val="0"/>
        </a:spcBef>
        <a:spcAft>
          <a:spcPct val="0"/>
        </a:spcAft>
        <a:defRPr sz="3200">
          <a:solidFill>
            <a:schemeClr val="tx1"/>
          </a:solidFill>
          <a:latin typeface="Arial" charset="0"/>
        </a:defRPr>
      </a:lvl5pPr>
      <a:lvl6pPr marL="457200" algn="l" rtl="0" fontAlgn="base">
        <a:spcBef>
          <a:spcPct val="0"/>
        </a:spcBef>
        <a:spcAft>
          <a:spcPct val="0"/>
        </a:spcAft>
        <a:defRPr sz="3200">
          <a:solidFill>
            <a:schemeClr val="tx1"/>
          </a:solidFill>
          <a:latin typeface="Times New Roman" pitchFamily="18" charset="0"/>
        </a:defRPr>
      </a:lvl6pPr>
      <a:lvl7pPr marL="914400" algn="l" rtl="0" fontAlgn="base">
        <a:spcBef>
          <a:spcPct val="0"/>
        </a:spcBef>
        <a:spcAft>
          <a:spcPct val="0"/>
        </a:spcAft>
        <a:defRPr sz="3200">
          <a:solidFill>
            <a:schemeClr val="tx1"/>
          </a:solidFill>
          <a:latin typeface="Times New Roman" pitchFamily="18" charset="0"/>
        </a:defRPr>
      </a:lvl7pPr>
      <a:lvl8pPr marL="1371600" algn="l" rtl="0" fontAlgn="base">
        <a:spcBef>
          <a:spcPct val="0"/>
        </a:spcBef>
        <a:spcAft>
          <a:spcPct val="0"/>
        </a:spcAft>
        <a:defRPr sz="3200">
          <a:solidFill>
            <a:schemeClr val="tx1"/>
          </a:solidFill>
          <a:latin typeface="Times New Roman" pitchFamily="18" charset="0"/>
        </a:defRPr>
      </a:lvl8pPr>
      <a:lvl9pPr marL="1828800" algn="l" rtl="0" fontAlgn="base">
        <a:spcBef>
          <a:spcPct val="0"/>
        </a:spcBef>
        <a:spcAft>
          <a:spcPct val="0"/>
        </a:spcAft>
        <a:defRPr sz="3200">
          <a:solidFill>
            <a:schemeClr val="tx1"/>
          </a:solidFill>
          <a:latin typeface="Times New Roman" pitchFamily="18" charset="0"/>
        </a:defRPr>
      </a:lvl9pPr>
    </p:titleStyle>
    <p:bodyStyle>
      <a:lvl1pPr marL="342900" indent="-342900" algn="l" rtl="0" eaLnBrk="0" fontAlgn="base" hangingPunct="0">
        <a:lnSpc>
          <a:spcPct val="105000"/>
        </a:lnSpc>
        <a:spcBef>
          <a:spcPts val="1500"/>
        </a:spcBef>
        <a:spcAft>
          <a:spcPct val="0"/>
        </a:spcAft>
        <a:buFont typeface="Arial" charset="0"/>
        <a:defRPr sz="2400" kern="1200">
          <a:solidFill>
            <a:schemeClr val="tx2"/>
          </a:solidFill>
          <a:latin typeface="+mn-lt"/>
          <a:ea typeface="+mn-ea"/>
          <a:cs typeface="+mn-cs"/>
        </a:defRPr>
      </a:lvl1pPr>
      <a:lvl2pPr marL="401638" indent="-401638" algn="l" rtl="0" eaLnBrk="0" fontAlgn="base" hangingPunct="0">
        <a:lnSpc>
          <a:spcPct val="105000"/>
        </a:lnSpc>
        <a:spcBef>
          <a:spcPct val="0"/>
        </a:spcBef>
        <a:spcAft>
          <a:spcPct val="0"/>
        </a:spcAft>
        <a:buClr>
          <a:schemeClr val="accent1"/>
        </a:buClr>
        <a:buFont typeface="Wingdings" pitchFamily="2" charset="2"/>
        <a:buChar char="§"/>
        <a:defRPr sz="2200" kern="1200">
          <a:solidFill>
            <a:schemeClr val="tx1"/>
          </a:solidFill>
          <a:latin typeface="+mn-lt"/>
          <a:ea typeface="+mn-ea"/>
          <a:cs typeface="+mn-cs"/>
        </a:defRPr>
      </a:lvl2pPr>
      <a:lvl3pPr marL="685800" indent="-225425" algn="l" rtl="0" eaLnBrk="0" fontAlgn="base" hangingPunct="0">
        <a:lnSpc>
          <a:spcPct val="105000"/>
        </a:lnSpc>
        <a:spcBef>
          <a:spcPct val="0"/>
        </a:spcBef>
        <a:spcAft>
          <a:spcPct val="0"/>
        </a:spcAft>
        <a:buClr>
          <a:schemeClr val="accent1"/>
        </a:buClr>
        <a:buFont typeface="Wingdings" pitchFamily="2" charset="2"/>
        <a:buChar char="§"/>
        <a:defRPr sz="2000" i="1" kern="1200">
          <a:solidFill>
            <a:schemeClr val="tx1"/>
          </a:solidFill>
          <a:latin typeface="+mn-lt"/>
          <a:ea typeface="+mn-ea"/>
          <a:cs typeface="+mn-cs"/>
        </a:defRPr>
      </a:lvl3pPr>
      <a:lvl4pPr marL="914400" indent="-225425" algn="l" rtl="0" eaLnBrk="0" fontAlgn="base" hangingPunct="0">
        <a:lnSpc>
          <a:spcPct val="105000"/>
        </a:lnSpc>
        <a:spcBef>
          <a:spcPct val="0"/>
        </a:spcBef>
        <a:spcAft>
          <a:spcPct val="0"/>
        </a:spcAft>
        <a:buClr>
          <a:schemeClr val="accent1"/>
        </a:buClr>
        <a:buFont typeface="Wingdings" pitchFamily="2" charset="2"/>
        <a:buChar char="§"/>
        <a:defRPr i="1" kern="1200">
          <a:solidFill>
            <a:schemeClr val="tx1"/>
          </a:solidFill>
          <a:latin typeface="+mn-lt"/>
          <a:ea typeface="+mn-ea"/>
          <a:cs typeface="+mn-cs"/>
        </a:defRPr>
      </a:lvl4pPr>
      <a:lvl5pPr marL="1252538" indent="-225425" algn="l" rtl="0" eaLnBrk="0" fontAlgn="base" hangingPunct="0">
        <a:lnSpc>
          <a:spcPct val="105000"/>
        </a:lnSpc>
        <a:spcBef>
          <a:spcPct val="0"/>
        </a:spcBef>
        <a:spcAft>
          <a:spcPct val="0"/>
        </a:spcAft>
        <a:buBlip>
          <a:blip r:embed="rId4"/>
        </a:buBlip>
        <a:defRPr sz="16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57162-B17A-4FAA-A457-463CD9150D07}" type="datetimeFigureOut">
              <a:rPr lang="en-US" smtClean="0"/>
              <a:pPr/>
              <a:t>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F02EA-F6D4-4DB6-A517-B594E12C2756}" type="slidenum">
              <a:rPr lang="en-US" smtClean="0"/>
              <a:pPr/>
              <a:t>‹#›</a:t>
            </a:fld>
            <a:endParaRPr lang="en-US"/>
          </a:p>
        </p:txBody>
      </p:sp>
    </p:spTree>
    <p:extLst>
      <p:ext uri="{BB962C8B-B14F-4D97-AF65-F5344CB8AC3E}">
        <p14:creationId xmlns:p14="http://schemas.microsoft.com/office/powerpoint/2010/main" xmlns="" val="221788647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5724"/>
            <a:ext cx="9193213" cy="6943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80975" y="1209675"/>
            <a:ext cx="8963025" cy="1352550"/>
          </a:xfrm>
        </p:spPr>
        <p:txBody>
          <a:bodyPr/>
          <a:lstStyle/>
          <a:p>
            <a:r>
              <a:rPr lang="en-US" dirty="0" smtClean="0">
                <a:solidFill>
                  <a:schemeClr val="tx1"/>
                </a:solidFill>
              </a:rPr>
              <a:t>By Jiles Smith II - JS Risk Consulting </a:t>
            </a:r>
            <a:endParaRPr lang="en-US" dirty="0">
              <a:solidFill>
                <a:schemeClr val="tx1"/>
              </a:solidFill>
            </a:endParaRPr>
          </a:p>
        </p:txBody>
      </p:sp>
      <p:sp>
        <p:nvSpPr>
          <p:cNvPr id="5" name="Title 10"/>
          <p:cNvSpPr txBox="1">
            <a:spLocks noGrp="1"/>
          </p:cNvSpPr>
          <p:nvPr>
            <p:ph type="ctrTitle"/>
          </p:nvPr>
        </p:nvSpPr>
        <p:spPr bwMode="auto">
          <a:xfrm>
            <a:off x="619125" y="285750"/>
            <a:ext cx="7772400" cy="1038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700" b="1" kern="1200">
                <a:solidFill>
                  <a:schemeClr val="tx1"/>
                </a:solidFill>
                <a:latin typeface="+mn-lt"/>
                <a:ea typeface="+mj-ea"/>
                <a:cs typeface="+mj-cs"/>
              </a:defRPr>
            </a:lvl1pPr>
            <a:lvl2pPr algn="l" rtl="0" eaLnBrk="0" fontAlgn="base" hangingPunct="0">
              <a:spcBef>
                <a:spcPct val="0"/>
              </a:spcBef>
              <a:spcAft>
                <a:spcPct val="0"/>
              </a:spcAft>
              <a:defRPr sz="3200">
                <a:solidFill>
                  <a:schemeClr val="tx1"/>
                </a:solidFill>
                <a:latin typeface="Arial" charset="0"/>
              </a:defRPr>
            </a:lvl2pPr>
            <a:lvl3pPr algn="l" rtl="0" eaLnBrk="0" fontAlgn="base" hangingPunct="0">
              <a:spcBef>
                <a:spcPct val="0"/>
              </a:spcBef>
              <a:spcAft>
                <a:spcPct val="0"/>
              </a:spcAft>
              <a:defRPr sz="3200">
                <a:solidFill>
                  <a:schemeClr val="tx1"/>
                </a:solidFill>
                <a:latin typeface="Arial" charset="0"/>
              </a:defRPr>
            </a:lvl3pPr>
            <a:lvl4pPr algn="l" rtl="0" eaLnBrk="0" fontAlgn="base" hangingPunct="0">
              <a:spcBef>
                <a:spcPct val="0"/>
              </a:spcBef>
              <a:spcAft>
                <a:spcPct val="0"/>
              </a:spcAft>
              <a:defRPr sz="3200">
                <a:solidFill>
                  <a:schemeClr val="tx1"/>
                </a:solidFill>
                <a:latin typeface="Arial" charset="0"/>
              </a:defRPr>
            </a:lvl4pPr>
            <a:lvl5pPr algn="l" rtl="0" eaLnBrk="0" fontAlgn="base" hangingPunct="0">
              <a:spcBef>
                <a:spcPct val="0"/>
              </a:spcBef>
              <a:spcAft>
                <a:spcPct val="0"/>
              </a:spcAft>
              <a:defRPr sz="3200">
                <a:solidFill>
                  <a:schemeClr val="tx1"/>
                </a:solidFill>
                <a:latin typeface="Arial" charset="0"/>
              </a:defRPr>
            </a:lvl5pPr>
            <a:lvl6pPr marL="457200" algn="l" rtl="0" fontAlgn="base">
              <a:spcBef>
                <a:spcPct val="0"/>
              </a:spcBef>
              <a:spcAft>
                <a:spcPct val="0"/>
              </a:spcAft>
              <a:defRPr sz="3200">
                <a:solidFill>
                  <a:schemeClr val="tx1"/>
                </a:solidFill>
                <a:latin typeface="Times New Roman" pitchFamily="18" charset="0"/>
              </a:defRPr>
            </a:lvl6pPr>
            <a:lvl7pPr marL="914400" algn="l" rtl="0" fontAlgn="base">
              <a:spcBef>
                <a:spcPct val="0"/>
              </a:spcBef>
              <a:spcAft>
                <a:spcPct val="0"/>
              </a:spcAft>
              <a:defRPr sz="3200">
                <a:solidFill>
                  <a:schemeClr val="tx1"/>
                </a:solidFill>
                <a:latin typeface="Times New Roman" pitchFamily="18" charset="0"/>
              </a:defRPr>
            </a:lvl7pPr>
            <a:lvl8pPr marL="1371600" algn="l" rtl="0" fontAlgn="base">
              <a:spcBef>
                <a:spcPct val="0"/>
              </a:spcBef>
              <a:spcAft>
                <a:spcPct val="0"/>
              </a:spcAft>
              <a:defRPr sz="3200">
                <a:solidFill>
                  <a:schemeClr val="tx1"/>
                </a:solidFill>
                <a:latin typeface="Times New Roman" pitchFamily="18" charset="0"/>
              </a:defRPr>
            </a:lvl8pPr>
            <a:lvl9pPr marL="1828800" algn="l" rtl="0" fontAlgn="base">
              <a:spcBef>
                <a:spcPct val="0"/>
              </a:spcBef>
              <a:spcAft>
                <a:spcPct val="0"/>
              </a:spcAft>
              <a:defRPr sz="32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effectLst/>
                <a:uLnTx/>
                <a:uFillTx/>
                <a:latin typeface="Arial"/>
                <a:ea typeface="+mj-ea"/>
                <a:cs typeface="+mj-cs"/>
              </a:rPr>
              <a:t>Pillars of Safety</a:t>
            </a:r>
          </a:p>
        </p:txBody>
      </p:sp>
    </p:spTree>
    <p:extLst>
      <p:ext uri="{BB962C8B-B14F-4D97-AF65-F5344CB8AC3E}">
        <p14:creationId xmlns:p14="http://schemas.microsoft.com/office/powerpoint/2010/main" xmlns="" val="289999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8229"/>
          </a:xfrm>
        </p:spPr>
        <p:txBody>
          <a:bodyPr>
            <a:normAutofit fontScale="90000"/>
          </a:bodyPr>
          <a:lstStyle/>
          <a:p>
            <a:r>
              <a:rPr lang="en-US" dirty="0"/>
              <a:t>WHY </a:t>
            </a:r>
            <a:r>
              <a:rPr lang="en-US" dirty="0" smtClean="0"/>
              <a:t>CHANGE SO HARD</a:t>
            </a:r>
            <a:endParaRPr lang="en-US" dirty="0"/>
          </a:p>
        </p:txBody>
      </p:sp>
      <p:sp>
        <p:nvSpPr>
          <p:cNvPr id="5" name="Isosceles Triangle 4"/>
          <p:cNvSpPr/>
          <p:nvPr/>
        </p:nvSpPr>
        <p:spPr>
          <a:xfrm>
            <a:off x="3171436" y="1913464"/>
            <a:ext cx="2438400" cy="19219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rot="10800000">
            <a:off x="3171436" y="3823960"/>
            <a:ext cx="2438400" cy="17949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23333" y="1269999"/>
            <a:ext cx="2328333" cy="1615827"/>
          </a:xfrm>
          <a:prstGeom prst="rect">
            <a:avLst/>
          </a:prstGeom>
          <a:noFill/>
        </p:spPr>
        <p:txBody>
          <a:bodyPr wrap="square" rtlCol="0">
            <a:spAutoFit/>
          </a:bodyPr>
          <a:lstStyle/>
          <a:p>
            <a:pPr marL="119063" indent="-119063"/>
            <a:r>
              <a:rPr lang="en-US" sz="1100" dirty="0"/>
              <a:t>1. I have done this task before</a:t>
            </a:r>
          </a:p>
          <a:p>
            <a:pPr marL="169863" indent="-169863"/>
            <a:r>
              <a:rPr lang="en-US" sz="1100" dirty="0"/>
              <a:t> </a:t>
            </a:r>
            <a:r>
              <a:rPr lang="en-US" sz="1100" dirty="0" smtClean="0"/>
              <a:t>   and </a:t>
            </a:r>
            <a:r>
              <a:rPr lang="en-US" sz="1100" dirty="0"/>
              <a:t>not gotten hurt.</a:t>
            </a:r>
          </a:p>
          <a:p>
            <a:pPr marL="119063" indent="-119063"/>
            <a:r>
              <a:rPr lang="en-US" sz="1100" dirty="0"/>
              <a:t>2. I can not make a mistake</a:t>
            </a:r>
          </a:p>
          <a:p>
            <a:pPr marL="119063" indent="-119063"/>
            <a:r>
              <a:rPr lang="en-US" sz="1100" dirty="0"/>
              <a:t> </a:t>
            </a:r>
            <a:r>
              <a:rPr lang="en-US" sz="1100" dirty="0" smtClean="0"/>
              <a:t>   or </a:t>
            </a:r>
            <a:r>
              <a:rPr lang="en-US" sz="1100" dirty="0"/>
              <a:t>I face consequences.</a:t>
            </a:r>
          </a:p>
          <a:p>
            <a:pPr marL="119063" indent="-119063"/>
            <a:r>
              <a:rPr lang="en-US" sz="1100" dirty="0"/>
              <a:t>3. I will follow the rules</a:t>
            </a:r>
          </a:p>
          <a:p>
            <a:pPr marL="119063" indent="-119063"/>
            <a:r>
              <a:rPr lang="en-US" sz="1100" dirty="0"/>
              <a:t> </a:t>
            </a:r>
            <a:r>
              <a:rPr lang="en-US" sz="1100" dirty="0" smtClean="0"/>
              <a:t>   because </a:t>
            </a:r>
            <a:r>
              <a:rPr lang="en-US" sz="1100" dirty="0"/>
              <a:t>I need a paycheck</a:t>
            </a:r>
          </a:p>
          <a:p>
            <a:pPr marL="119063" indent="-119063"/>
            <a:r>
              <a:rPr lang="en-US" sz="1100" dirty="0"/>
              <a:t>4. I have 20 years of experience.</a:t>
            </a:r>
          </a:p>
          <a:p>
            <a:pPr marL="119063" indent="-119063"/>
            <a:r>
              <a:rPr lang="en-US" sz="1100" dirty="0" smtClean="0"/>
              <a:t>    </a:t>
            </a:r>
            <a:r>
              <a:rPr lang="en-US" sz="1100" dirty="0"/>
              <a:t>No one can challenge me.</a:t>
            </a:r>
          </a:p>
          <a:p>
            <a:endParaRPr lang="en-US" sz="1100" dirty="0"/>
          </a:p>
        </p:txBody>
      </p:sp>
      <p:sp>
        <p:nvSpPr>
          <p:cNvPr id="8" name="Rectangle 7"/>
          <p:cNvSpPr/>
          <p:nvPr/>
        </p:nvSpPr>
        <p:spPr>
          <a:xfrm>
            <a:off x="1964267" y="3452967"/>
            <a:ext cx="1219199" cy="646331"/>
          </a:xfrm>
          <a:prstGeom prst="rect">
            <a:avLst/>
          </a:prstGeom>
        </p:spPr>
        <p:txBody>
          <a:bodyPr wrap="square">
            <a:spAutoFit/>
          </a:bodyPr>
          <a:lstStyle/>
          <a:p>
            <a:r>
              <a:rPr lang="en-US" dirty="0"/>
              <a:t>Internal</a:t>
            </a:r>
          </a:p>
          <a:p>
            <a:r>
              <a:rPr lang="en-US" dirty="0"/>
              <a:t>External</a:t>
            </a:r>
          </a:p>
        </p:txBody>
      </p:sp>
      <p:sp>
        <p:nvSpPr>
          <p:cNvPr id="9" name="TextBox 8"/>
          <p:cNvSpPr txBox="1"/>
          <p:nvPr/>
        </p:nvSpPr>
        <p:spPr>
          <a:xfrm>
            <a:off x="6206067" y="1380067"/>
            <a:ext cx="2387600" cy="1107996"/>
          </a:xfrm>
          <a:prstGeom prst="rect">
            <a:avLst/>
          </a:prstGeom>
          <a:noFill/>
        </p:spPr>
        <p:txBody>
          <a:bodyPr wrap="square" rtlCol="0">
            <a:spAutoFit/>
          </a:bodyPr>
          <a:lstStyle/>
          <a:p>
            <a:r>
              <a:rPr lang="en-US" sz="1100" dirty="0"/>
              <a:t>1. Always the way</a:t>
            </a:r>
          </a:p>
          <a:p>
            <a:r>
              <a:rPr lang="en-US" sz="1100" dirty="0" smtClean="0"/>
              <a:t>    </a:t>
            </a:r>
            <a:r>
              <a:rPr lang="en-US" sz="1100" dirty="0"/>
              <a:t>I do my job. Autopilot.</a:t>
            </a:r>
          </a:p>
          <a:p>
            <a:r>
              <a:rPr lang="en-US" sz="1100" dirty="0"/>
              <a:t>2. Methods Tried and Tested,</a:t>
            </a:r>
          </a:p>
          <a:p>
            <a:r>
              <a:rPr lang="en-US" sz="1100" dirty="0"/>
              <a:t> </a:t>
            </a:r>
            <a:r>
              <a:rPr lang="en-US" sz="1100" dirty="0" smtClean="0"/>
              <a:t>   with </a:t>
            </a:r>
            <a:r>
              <a:rPr lang="en-US" sz="1100" dirty="0"/>
              <a:t>no need to change.</a:t>
            </a:r>
          </a:p>
          <a:p>
            <a:r>
              <a:rPr lang="en-US" sz="1100" dirty="0"/>
              <a:t>3. Just needed to get the job</a:t>
            </a:r>
          </a:p>
          <a:p>
            <a:r>
              <a:rPr lang="en-US" sz="1100" dirty="0"/>
              <a:t> </a:t>
            </a:r>
            <a:r>
              <a:rPr lang="en-US" sz="1100" dirty="0" smtClean="0"/>
              <a:t>   done</a:t>
            </a:r>
            <a:r>
              <a:rPr lang="en-US" sz="1100" dirty="0"/>
              <a:t>. Will only take a minute.</a:t>
            </a:r>
          </a:p>
        </p:txBody>
      </p:sp>
      <p:sp>
        <p:nvSpPr>
          <p:cNvPr id="11" name="TextBox 10"/>
          <p:cNvSpPr txBox="1"/>
          <p:nvPr/>
        </p:nvSpPr>
        <p:spPr>
          <a:xfrm rot="3482066">
            <a:off x="3959505" y="2912534"/>
            <a:ext cx="1718734" cy="261610"/>
          </a:xfrm>
          <a:prstGeom prst="rect">
            <a:avLst/>
          </a:prstGeom>
          <a:noFill/>
        </p:spPr>
        <p:txBody>
          <a:bodyPr wrap="square" rtlCol="0">
            <a:spAutoFit/>
          </a:bodyPr>
          <a:lstStyle/>
          <a:p>
            <a:r>
              <a:rPr lang="en-US" sz="1100" dirty="0" smtClean="0"/>
              <a:t>Subconscious choices </a:t>
            </a:r>
            <a:endParaRPr lang="en-US" sz="1100" dirty="0"/>
          </a:p>
        </p:txBody>
      </p:sp>
      <p:sp>
        <p:nvSpPr>
          <p:cNvPr id="12" name="TextBox 11"/>
          <p:cNvSpPr txBox="1"/>
          <p:nvPr/>
        </p:nvSpPr>
        <p:spPr>
          <a:xfrm>
            <a:off x="2929465" y="5705957"/>
            <a:ext cx="3996267" cy="707886"/>
          </a:xfrm>
          <a:prstGeom prst="rect">
            <a:avLst/>
          </a:prstGeom>
          <a:noFill/>
        </p:spPr>
        <p:txBody>
          <a:bodyPr wrap="square" rtlCol="0">
            <a:spAutoFit/>
          </a:bodyPr>
          <a:lstStyle/>
          <a:p>
            <a:r>
              <a:rPr lang="en-US" sz="1100" dirty="0" smtClean="0"/>
              <a:t>1</a:t>
            </a:r>
            <a:r>
              <a:rPr lang="en-US" dirty="0" smtClean="0"/>
              <a:t>.</a:t>
            </a:r>
            <a:r>
              <a:rPr lang="en-US" sz="1100" dirty="0" smtClean="0"/>
              <a:t>Change </a:t>
            </a:r>
            <a:r>
              <a:rPr lang="en-US" sz="1100" dirty="0"/>
              <a:t>perception with information.</a:t>
            </a:r>
          </a:p>
          <a:p>
            <a:r>
              <a:rPr lang="en-US" sz="1100" dirty="0"/>
              <a:t>2. Change habits with reminders. Drip Feed.</a:t>
            </a:r>
          </a:p>
          <a:p>
            <a:r>
              <a:rPr lang="en-US" sz="1100" dirty="0"/>
              <a:t>3. Set a good example. </a:t>
            </a:r>
          </a:p>
        </p:txBody>
      </p:sp>
      <p:sp>
        <p:nvSpPr>
          <p:cNvPr id="13" name="TextBox 12"/>
          <p:cNvSpPr txBox="1"/>
          <p:nvPr/>
        </p:nvSpPr>
        <p:spPr>
          <a:xfrm rot="18248485">
            <a:off x="3197504" y="2896004"/>
            <a:ext cx="1411002" cy="261610"/>
          </a:xfrm>
          <a:prstGeom prst="rect">
            <a:avLst/>
          </a:prstGeom>
          <a:noFill/>
        </p:spPr>
        <p:txBody>
          <a:bodyPr wrap="square" rtlCol="0">
            <a:spAutoFit/>
          </a:bodyPr>
          <a:lstStyle/>
          <a:p>
            <a:r>
              <a:rPr lang="en-US" sz="1100" dirty="0" smtClean="0"/>
              <a:t>Conscious choices </a:t>
            </a:r>
            <a:endParaRPr lang="en-US" sz="1100" dirty="0"/>
          </a:p>
        </p:txBody>
      </p:sp>
      <p:sp>
        <p:nvSpPr>
          <p:cNvPr id="14" name="TextBox 13"/>
          <p:cNvSpPr txBox="1"/>
          <p:nvPr/>
        </p:nvSpPr>
        <p:spPr>
          <a:xfrm rot="18268803">
            <a:off x="4696773" y="4542794"/>
            <a:ext cx="996047" cy="261610"/>
          </a:xfrm>
          <a:prstGeom prst="rect">
            <a:avLst/>
          </a:prstGeom>
          <a:noFill/>
        </p:spPr>
        <p:txBody>
          <a:bodyPr wrap="square" rtlCol="0">
            <a:spAutoFit/>
          </a:bodyPr>
          <a:lstStyle/>
          <a:p>
            <a:r>
              <a:rPr lang="en-US" sz="1100" dirty="0" smtClean="0"/>
              <a:t>Barriers</a:t>
            </a:r>
            <a:endParaRPr lang="en-US" sz="1100" dirty="0"/>
          </a:p>
        </p:txBody>
      </p:sp>
      <p:sp>
        <p:nvSpPr>
          <p:cNvPr id="15" name="TextBox 14"/>
          <p:cNvSpPr txBox="1"/>
          <p:nvPr/>
        </p:nvSpPr>
        <p:spPr>
          <a:xfrm rot="18145981">
            <a:off x="3167206" y="2556539"/>
            <a:ext cx="1033018" cy="261610"/>
          </a:xfrm>
          <a:prstGeom prst="rect">
            <a:avLst/>
          </a:prstGeom>
          <a:noFill/>
        </p:spPr>
        <p:txBody>
          <a:bodyPr wrap="square" rtlCol="0">
            <a:spAutoFit/>
          </a:bodyPr>
          <a:lstStyle/>
          <a:p>
            <a:r>
              <a:rPr lang="en-US" sz="1100" dirty="0" smtClean="0"/>
              <a:t>Perceptions </a:t>
            </a:r>
            <a:endParaRPr lang="en-US" sz="1100" dirty="0"/>
          </a:p>
        </p:txBody>
      </p:sp>
      <p:sp>
        <p:nvSpPr>
          <p:cNvPr id="16" name="TextBox 15"/>
          <p:cNvSpPr txBox="1"/>
          <p:nvPr/>
        </p:nvSpPr>
        <p:spPr>
          <a:xfrm rot="3482066">
            <a:off x="4810981" y="2716912"/>
            <a:ext cx="967247" cy="261610"/>
          </a:xfrm>
          <a:prstGeom prst="rect">
            <a:avLst/>
          </a:prstGeom>
          <a:noFill/>
        </p:spPr>
        <p:txBody>
          <a:bodyPr wrap="square" rtlCol="0">
            <a:spAutoFit/>
          </a:bodyPr>
          <a:lstStyle/>
          <a:p>
            <a:r>
              <a:rPr lang="en-US" sz="1100" dirty="0" smtClean="0"/>
              <a:t>Habits </a:t>
            </a:r>
            <a:endParaRPr lang="en-US" sz="1100" dirty="0"/>
          </a:p>
        </p:txBody>
      </p:sp>
      <p:sp>
        <p:nvSpPr>
          <p:cNvPr id="17" name="TextBox 16"/>
          <p:cNvSpPr txBox="1"/>
          <p:nvPr/>
        </p:nvSpPr>
        <p:spPr>
          <a:xfrm>
            <a:off x="3962400" y="3879724"/>
            <a:ext cx="856472" cy="261610"/>
          </a:xfrm>
          <a:prstGeom prst="rect">
            <a:avLst/>
          </a:prstGeom>
          <a:noFill/>
        </p:spPr>
        <p:txBody>
          <a:bodyPr wrap="square" rtlCol="0">
            <a:spAutoFit/>
          </a:bodyPr>
          <a:lstStyle/>
          <a:p>
            <a:r>
              <a:rPr lang="en-US" sz="1100" dirty="0" smtClean="0"/>
              <a:t>Influences </a:t>
            </a:r>
            <a:endParaRPr lang="en-US" sz="1100" dirty="0"/>
          </a:p>
        </p:txBody>
      </p:sp>
      <p:sp>
        <p:nvSpPr>
          <p:cNvPr id="18" name="TextBox 17"/>
          <p:cNvSpPr txBox="1"/>
          <p:nvPr/>
        </p:nvSpPr>
        <p:spPr>
          <a:xfrm>
            <a:off x="3921276" y="3514523"/>
            <a:ext cx="856472" cy="261610"/>
          </a:xfrm>
          <a:prstGeom prst="rect">
            <a:avLst/>
          </a:prstGeom>
          <a:noFill/>
        </p:spPr>
        <p:txBody>
          <a:bodyPr wrap="square" rtlCol="0">
            <a:spAutoFit/>
          </a:bodyPr>
          <a:lstStyle/>
          <a:p>
            <a:r>
              <a:rPr lang="en-US" sz="1100" dirty="0" smtClean="0"/>
              <a:t>Influences </a:t>
            </a:r>
            <a:endParaRPr lang="en-US" sz="1100" dirty="0"/>
          </a:p>
        </p:txBody>
      </p:sp>
      <p:sp>
        <p:nvSpPr>
          <p:cNvPr id="19" name="TextBox 18"/>
          <p:cNvSpPr txBox="1"/>
          <p:nvPr/>
        </p:nvSpPr>
        <p:spPr>
          <a:xfrm rot="3340177">
            <a:off x="3398441" y="4590622"/>
            <a:ext cx="1285016" cy="261610"/>
          </a:xfrm>
          <a:prstGeom prst="rect">
            <a:avLst/>
          </a:prstGeom>
          <a:noFill/>
        </p:spPr>
        <p:txBody>
          <a:bodyPr wrap="square" rtlCol="0">
            <a:spAutoFit/>
          </a:bodyPr>
          <a:lstStyle/>
          <a:p>
            <a:r>
              <a:rPr lang="en-US" sz="1100" dirty="0" smtClean="0"/>
              <a:t>Limited Choices</a:t>
            </a:r>
            <a:endParaRPr lang="en-US" sz="1100" dirty="0"/>
          </a:p>
        </p:txBody>
      </p:sp>
      <p:sp>
        <p:nvSpPr>
          <p:cNvPr id="20" name="TextBox 19"/>
          <p:cNvSpPr txBox="1"/>
          <p:nvPr/>
        </p:nvSpPr>
        <p:spPr>
          <a:xfrm rot="18209162">
            <a:off x="4435056" y="4368228"/>
            <a:ext cx="967247" cy="261610"/>
          </a:xfrm>
          <a:prstGeom prst="rect">
            <a:avLst/>
          </a:prstGeom>
          <a:noFill/>
        </p:spPr>
        <p:txBody>
          <a:bodyPr wrap="square" rtlCol="0">
            <a:spAutoFit/>
          </a:bodyPr>
          <a:lstStyle/>
          <a:p>
            <a:r>
              <a:rPr lang="en-US" sz="1100" dirty="0" smtClean="0"/>
              <a:t>Habits </a:t>
            </a:r>
            <a:endParaRPr lang="en-US" sz="1100" dirty="0"/>
          </a:p>
        </p:txBody>
      </p:sp>
      <p:sp>
        <p:nvSpPr>
          <p:cNvPr id="21" name="TextBox 20"/>
          <p:cNvSpPr txBox="1"/>
          <p:nvPr/>
        </p:nvSpPr>
        <p:spPr>
          <a:xfrm rot="3406413">
            <a:off x="3104355" y="4718744"/>
            <a:ext cx="967247" cy="261610"/>
          </a:xfrm>
          <a:prstGeom prst="rect">
            <a:avLst/>
          </a:prstGeom>
          <a:noFill/>
        </p:spPr>
        <p:txBody>
          <a:bodyPr wrap="square" rtlCol="0">
            <a:spAutoFit/>
          </a:bodyPr>
          <a:lstStyle/>
          <a:p>
            <a:r>
              <a:rPr lang="en-US" sz="1100" dirty="0" smtClean="0"/>
              <a:t>Obstacles</a:t>
            </a:r>
            <a:endParaRPr lang="en-US" sz="1100" dirty="0"/>
          </a:p>
        </p:txBody>
      </p:sp>
      <p:cxnSp>
        <p:nvCxnSpPr>
          <p:cNvPr id="23" name="Straight Connector 22"/>
          <p:cNvCxnSpPr>
            <a:stCxn id="8" idx="3"/>
          </p:cNvCxnSpPr>
          <p:nvPr/>
        </p:nvCxnSpPr>
        <p:spPr>
          <a:xfrm flipH="1">
            <a:off x="1346200" y="3776133"/>
            <a:ext cx="18372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3200" y="6265333"/>
            <a:ext cx="2061633" cy="246221"/>
          </a:xfrm>
          <a:prstGeom prst="rect">
            <a:avLst/>
          </a:prstGeom>
          <a:noFill/>
        </p:spPr>
        <p:txBody>
          <a:bodyPr wrap="square" rtlCol="0">
            <a:spAutoFit/>
          </a:bodyPr>
          <a:lstStyle/>
          <a:p>
            <a:r>
              <a:rPr lang="en-US" sz="1000" dirty="0"/>
              <a:t>Adapted From </a:t>
            </a:r>
            <a:r>
              <a:rPr lang="en-US" sz="1000" dirty="0" err="1"/>
              <a:t>ProActs</a:t>
            </a:r>
            <a:r>
              <a:rPr lang="en-US" sz="1000" dirty="0"/>
              <a:t> Safety</a:t>
            </a:r>
          </a:p>
        </p:txBody>
      </p:sp>
    </p:spTree>
    <p:extLst>
      <p:ext uri="{BB962C8B-B14F-4D97-AF65-F5344CB8AC3E}">
        <p14:creationId xmlns:p14="http://schemas.microsoft.com/office/powerpoint/2010/main" xmlns="" val="2285905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home the same way you came 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tx1"/>
                </a:solidFill>
              </a:rPr>
              <a:t>According to NSC Injury Facts, there were over three times (3.5 to 1) as many off-the-job injuries that required medical attention as on-the-job </a:t>
            </a:r>
            <a:r>
              <a:rPr lang="en-US" dirty="0" smtClean="0">
                <a:solidFill>
                  <a:schemeClr val="tx1"/>
                </a:solidFill>
              </a:rPr>
              <a:t>injuries. </a:t>
            </a:r>
            <a:r>
              <a:rPr lang="en-US" dirty="0">
                <a:solidFill>
                  <a:schemeClr val="tx1"/>
                </a:solidFill>
              </a:rPr>
              <a:t>That means </a:t>
            </a:r>
            <a:r>
              <a:rPr lang="en-US" dirty="0" smtClean="0">
                <a:solidFill>
                  <a:schemeClr val="tx1"/>
                </a:solidFill>
              </a:rPr>
              <a:t>team members </a:t>
            </a:r>
            <a:r>
              <a:rPr lang="en-US" dirty="0">
                <a:solidFill>
                  <a:schemeClr val="tx1"/>
                </a:solidFill>
              </a:rPr>
              <a:t>were still missing time from work due to injuries which </a:t>
            </a:r>
            <a:r>
              <a:rPr lang="en-US" dirty="0" smtClean="0">
                <a:solidFill>
                  <a:schemeClr val="tx1"/>
                </a:solidFill>
              </a:rPr>
              <a:t>inevitably </a:t>
            </a:r>
            <a:r>
              <a:rPr lang="en-US" dirty="0">
                <a:solidFill>
                  <a:schemeClr val="tx1"/>
                </a:solidFill>
              </a:rPr>
              <a:t>has an impact on the company’s bottom line</a:t>
            </a:r>
            <a:r>
              <a:rPr lang="en-US" dirty="0" smtClean="0">
                <a:solidFill>
                  <a:schemeClr val="tx1"/>
                </a:solidFill>
              </a:rPr>
              <a:t>.</a:t>
            </a:r>
          </a:p>
          <a:p>
            <a:pPr>
              <a:buFont typeface="Arial" panose="020B0604020202020204" pitchFamily="34" charset="0"/>
              <a:buChar char="•"/>
            </a:pPr>
            <a:r>
              <a:rPr lang="en-US" dirty="0" smtClean="0">
                <a:solidFill>
                  <a:schemeClr val="tx1"/>
                </a:solidFill>
              </a:rPr>
              <a:t>This means not only are most injuries are preventable but more time is missed for non-industrial conditions than for Industrial ones. </a:t>
            </a:r>
          </a:p>
        </p:txBody>
      </p:sp>
      <p:sp>
        <p:nvSpPr>
          <p:cNvPr id="4" name="Slide Number Placeholder 3"/>
          <p:cNvSpPr>
            <a:spLocks noGrp="1"/>
          </p:cNvSpPr>
          <p:nvPr>
            <p:ph type="sldNum" sz="quarter" idx="10"/>
          </p:nvPr>
        </p:nvSpPr>
        <p:spPr/>
        <p:txBody>
          <a:bodyPr/>
          <a:lstStyle/>
          <a:p>
            <a:pPr>
              <a:defRPr/>
            </a:pPr>
            <a:fld id="{DB154B0D-2E62-4255-8E15-7EA814EF68E6}" type="slidenum">
              <a:rPr lang="en-US" smtClean="0"/>
              <a:pPr>
                <a:defRPr/>
              </a:pPr>
              <a:t>11</a:t>
            </a:fld>
            <a:endParaRPr lang="en-US" dirty="0"/>
          </a:p>
        </p:txBody>
      </p:sp>
      <p:pic>
        <p:nvPicPr>
          <p:cNvPr id="6146" name="Picture 2" descr="C:\Users\D\Desktop\Pillars of safety pictures\download (2).jf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9955" y="4887022"/>
            <a:ext cx="2285120" cy="1371072"/>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D\Desktop\Pillars of safety pictures\download (3).jf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6048" y="4948044"/>
            <a:ext cx="1876954" cy="1249028"/>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Users\D\Desktop\Pillars of safety pictures\download (5).jf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45582" y="4948044"/>
            <a:ext cx="1796730" cy="1249028"/>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Users\D\Desktop\Pillars of safety pictures\download (1).jf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9906" y="4368800"/>
            <a:ext cx="1530328" cy="18892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1721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317" y="76200"/>
            <a:ext cx="8007350" cy="490538"/>
          </a:xfrm>
        </p:spPr>
        <p:txBody>
          <a:bodyPr/>
          <a:lstStyle/>
          <a:p>
            <a:r>
              <a:rPr lang="en-US" dirty="0"/>
              <a:t>You’re responsible for your own safety and the safety of those around you.</a:t>
            </a:r>
            <a:br>
              <a:rPr lang="en-US" dirty="0"/>
            </a:br>
            <a:endParaRPr lang="en-US" dirty="0"/>
          </a:p>
        </p:txBody>
      </p:sp>
      <p:sp>
        <p:nvSpPr>
          <p:cNvPr id="3" name="Content Placeholder 2"/>
          <p:cNvSpPr>
            <a:spLocks noGrp="1"/>
          </p:cNvSpPr>
          <p:nvPr>
            <p:ph idx="1"/>
          </p:nvPr>
        </p:nvSpPr>
        <p:spPr>
          <a:xfrm>
            <a:off x="747183" y="1100668"/>
            <a:ext cx="8034338" cy="3014908"/>
          </a:xfrm>
        </p:spPr>
        <p:txBody>
          <a:bodyPr/>
          <a:lstStyle/>
          <a:p>
            <a:pPr>
              <a:buFont typeface="Arial" panose="020B0604020202020204" pitchFamily="34" charset="0"/>
              <a:buChar char="•"/>
            </a:pPr>
            <a:r>
              <a:rPr lang="en-US" dirty="0">
                <a:solidFill>
                  <a:schemeClr val="tx1"/>
                </a:solidFill>
              </a:rPr>
              <a:t>“If we had better gloves, we’d wear them,” you hear from the safety whiners on job sites. “If we had more comfortable eye protection, we wouldn’t keep taking them off.” “It’s too hot to wear vests.” “Our hearing protection is too tight.”</a:t>
            </a:r>
          </a:p>
          <a:p>
            <a:pPr>
              <a:buFont typeface="Arial" panose="020B0604020202020204" pitchFamily="34" charset="0"/>
              <a:buChar char="•"/>
            </a:pPr>
            <a:r>
              <a:rPr lang="en-US" dirty="0" smtClean="0">
                <a:solidFill>
                  <a:schemeClr val="tx1"/>
                </a:solidFill>
              </a:rPr>
              <a:t>These </a:t>
            </a:r>
            <a:r>
              <a:rPr lang="en-US" dirty="0">
                <a:solidFill>
                  <a:schemeClr val="tx1"/>
                </a:solidFill>
              </a:rPr>
              <a:t>are all complaints that anyone who has spent any time in the field has heard - maybe even said. And every one of them points the finger at the company to fix it. The whole personal accountability piece goes missing when it’s whine-time.</a:t>
            </a:r>
          </a:p>
        </p:txBody>
      </p:sp>
      <p:sp>
        <p:nvSpPr>
          <p:cNvPr id="4" name="Slide Number Placeholder 3"/>
          <p:cNvSpPr>
            <a:spLocks noGrp="1"/>
          </p:cNvSpPr>
          <p:nvPr>
            <p:ph type="sldNum" sz="quarter" idx="10"/>
          </p:nvPr>
        </p:nvSpPr>
        <p:spPr/>
        <p:txBody>
          <a:bodyPr/>
          <a:lstStyle/>
          <a:p>
            <a:pPr>
              <a:defRPr/>
            </a:pPr>
            <a:fld id="{DB154B0D-2E62-4255-8E15-7EA814EF68E6}" type="slidenum">
              <a:rPr lang="en-US" smtClean="0"/>
              <a:pPr>
                <a:defRPr/>
              </a:pPr>
              <a:t>12</a:t>
            </a:fld>
            <a:endParaRPr lang="en-US" dirty="0"/>
          </a:p>
        </p:txBody>
      </p:sp>
      <p:pic>
        <p:nvPicPr>
          <p:cNvPr id="7171" name="Picture 3" descr="C:\Users\D\Desktop\Pillars of safety pictures\download (9).jf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11488" y="4766734"/>
            <a:ext cx="2628900" cy="1928406"/>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4766734"/>
            <a:ext cx="2743200" cy="166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descr="C:\Users\D\Desktop\Pillars of safety pictures\Making-accountability-a-reality-1-900x67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57874" y="4746951"/>
            <a:ext cx="2543691" cy="19077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2219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You’re empowered to stop the line.</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chemeClr val="tx1"/>
                </a:solidFill>
              </a:rPr>
              <a:t>You do not have to do any job you believe is dangerous. </a:t>
            </a:r>
          </a:p>
          <a:p>
            <a:pPr>
              <a:buFont typeface="Arial" panose="020B0604020202020204" pitchFamily="34" charset="0"/>
              <a:buChar char="•"/>
            </a:pPr>
            <a:r>
              <a:rPr lang="en-US" dirty="0" smtClean="0">
                <a:solidFill>
                  <a:schemeClr val="tx1"/>
                </a:solidFill>
              </a:rPr>
              <a:t>Have you ever heard “I had to. I thought it was dangerous but it had to be done, so I did it”. </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B154B0D-2E62-4255-8E15-7EA814EF68E6}" type="slidenum">
              <a:rPr lang="en-US" smtClean="0"/>
              <a:pPr>
                <a:defRPr/>
              </a:pPr>
              <a:t>13</a:t>
            </a:fld>
            <a:endParaRPr lang="en-US" dirty="0"/>
          </a:p>
        </p:txBody>
      </p:sp>
      <p:pic>
        <p:nvPicPr>
          <p:cNvPr id="8199"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7608" y="3164490"/>
            <a:ext cx="6535737" cy="18381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00"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4754" y="3014133"/>
            <a:ext cx="1413513" cy="21388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26100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303213"/>
            <a:ext cx="8229600" cy="1143000"/>
          </a:xfrm>
        </p:spPr>
        <p:txBody>
          <a:bodyPr>
            <a:normAutofit fontScale="90000"/>
          </a:bodyPr>
          <a:lstStyle/>
          <a:p>
            <a:r>
              <a:rPr lang="en-US" dirty="0" smtClean="0"/>
              <a:t>If </a:t>
            </a:r>
            <a:r>
              <a:rPr lang="en-US" dirty="0"/>
              <a:t>you see something say something </a:t>
            </a:r>
          </a:p>
        </p:txBody>
      </p:sp>
      <p:sp>
        <p:nvSpPr>
          <p:cNvPr id="4" name="Slide Number Placeholder 3"/>
          <p:cNvSpPr>
            <a:spLocks noGrp="1"/>
          </p:cNvSpPr>
          <p:nvPr>
            <p:ph type="sldNum" sz="quarter" idx="12"/>
          </p:nvPr>
        </p:nvSpPr>
        <p:spPr/>
        <p:txBody>
          <a:bodyPr/>
          <a:lstStyle/>
          <a:p>
            <a:pPr>
              <a:defRPr/>
            </a:pPr>
            <a:fld id="{DB154B0D-2E62-4255-8E15-7EA814EF68E6}" type="slidenum">
              <a:rPr lang="en-US" smtClean="0"/>
              <a:pPr>
                <a:defRPr/>
              </a:pPr>
              <a:t>14</a:t>
            </a:fld>
            <a:endParaRPr lang="en-US" dirty="0"/>
          </a:p>
        </p:txBody>
      </p:sp>
      <p:pic>
        <p:nvPicPr>
          <p:cNvPr id="9218" name="Picture 2" descr="C:\Users\D\Desktop\Pillars of safety pictures\images (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6605" y="4471988"/>
            <a:ext cx="2524125" cy="1809750"/>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C:\Users\D\Desktop\Pillars of safety pictures\images (2).jf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18891" y="4528080"/>
            <a:ext cx="1874879" cy="175365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12912" y="789742"/>
            <a:ext cx="377026" cy="369332"/>
          </a:xfrm>
          <a:prstGeom prst="rect">
            <a:avLst/>
          </a:prstGeom>
          <a:noFill/>
        </p:spPr>
        <p:txBody>
          <a:bodyPr wrap="none" rtlCol="0">
            <a:spAutoFit/>
          </a:bodyPr>
          <a:lstStyle/>
          <a:p>
            <a:r>
              <a:rPr lang="en-US" dirty="0" smtClean="0"/>
              <a:t>   </a:t>
            </a:r>
            <a:endParaRPr lang="en-US" dirty="0"/>
          </a:p>
        </p:txBody>
      </p:sp>
      <p:sp>
        <p:nvSpPr>
          <p:cNvPr id="6" name="TextBox 5"/>
          <p:cNvSpPr txBox="1"/>
          <p:nvPr/>
        </p:nvSpPr>
        <p:spPr>
          <a:xfrm>
            <a:off x="401425" y="1581150"/>
            <a:ext cx="12552384"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If you see an act or condition that could cause hazard or </a:t>
            </a:r>
            <a:endParaRPr lang="en-US" sz="2400" dirty="0" smtClean="0"/>
          </a:p>
          <a:p>
            <a:r>
              <a:rPr lang="en-US" sz="2400" dirty="0" smtClean="0"/>
              <a:t>    harm</a:t>
            </a:r>
            <a:r>
              <a:rPr lang="en-US" sz="2400" dirty="0"/>
              <a:t>, it is </a:t>
            </a:r>
            <a:r>
              <a:rPr lang="en-US" sz="2400" dirty="0" smtClean="0"/>
              <a:t>your responsibility </a:t>
            </a:r>
            <a:r>
              <a:rPr lang="en-US" sz="2400" dirty="0"/>
              <a:t>to not only correct or report it.</a:t>
            </a:r>
          </a:p>
          <a:p>
            <a:pPr marL="285750" indent="-285750">
              <a:buFont typeface="Arial" panose="020B0604020202020204" pitchFamily="34" charset="0"/>
              <a:buChar char="•"/>
            </a:pPr>
            <a:r>
              <a:rPr lang="en-US" sz="2400" dirty="0"/>
              <a:t>If you report it, it is your responsibility to check to make </a:t>
            </a:r>
            <a:endParaRPr lang="en-US" sz="2400" dirty="0" smtClean="0"/>
          </a:p>
          <a:p>
            <a:r>
              <a:rPr lang="en-US" sz="2400" dirty="0"/>
              <a:t> </a:t>
            </a:r>
            <a:r>
              <a:rPr lang="en-US" sz="2400" dirty="0" smtClean="0"/>
              <a:t>   sure </a:t>
            </a:r>
            <a:r>
              <a:rPr lang="en-US" sz="2400" dirty="0"/>
              <a:t>it is done. </a:t>
            </a:r>
          </a:p>
        </p:txBody>
      </p:sp>
      <p:pic>
        <p:nvPicPr>
          <p:cNvPr id="3074" name="Picture 2" descr="C:\Users\D\Desktop\Pillars of safety pictures\many eyes.jfif"/>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6400" y="4528080"/>
            <a:ext cx="3131532" cy="17536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5309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3116" y="420511"/>
            <a:ext cx="7812617" cy="490538"/>
          </a:xfrm>
        </p:spPr>
        <p:txBody>
          <a:bodyPr/>
          <a:lstStyle/>
          <a:p>
            <a:r>
              <a:rPr lang="en-US" dirty="0"/>
              <a:t>Intervention - Culture &amp; Behavioral</a:t>
            </a:r>
          </a:p>
        </p:txBody>
      </p:sp>
      <p:sp>
        <p:nvSpPr>
          <p:cNvPr id="3" name="Content Placeholder 2"/>
          <p:cNvSpPr>
            <a:spLocks noGrp="1"/>
          </p:cNvSpPr>
          <p:nvPr>
            <p:ph idx="1"/>
          </p:nvPr>
        </p:nvSpPr>
        <p:spPr/>
        <p:txBody>
          <a:bodyPr/>
          <a:lstStyle/>
          <a:p>
            <a:r>
              <a:rPr lang="en-US" b="1" i="1" dirty="0" smtClean="0">
                <a:solidFill>
                  <a:schemeClr val="tx1"/>
                </a:solidFill>
              </a:rPr>
              <a:t>     </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B154B0D-2E62-4255-8E15-7EA814EF68E6}" type="slidenum">
              <a:rPr lang="en-US" smtClean="0"/>
              <a:pPr>
                <a:defRPr/>
              </a:pPr>
              <a:t>15</a:t>
            </a:fld>
            <a:endParaRPr lang="en-US" dirty="0"/>
          </a:p>
        </p:txBody>
      </p:sp>
      <p:sp>
        <p:nvSpPr>
          <p:cNvPr id="5" name="Isosceles Triangle 4"/>
          <p:cNvSpPr/>
          <p:nvPr/>
        </p:nvSpPr>
        <p:spPr>
          <a:xfrm>
            <a:off x="3090332" y="3302000"/>
            <a:ext cx="2777067" cy="23622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rot="10800000">
            <a:off x="3090331" y="1651000"/>
            <a:ext cx="2777067" cy="23622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081244">
            <a:off x="4461934" y="2332565"/>
            <a:ext cx="2506133" cy="355600"/>
          </a:xfrm>
          <a:prstGeom prst="rect">
            <a:avLst/>
          </a:prstGeom>
          <a:noFill/>
        </p:spPr>
        <p:txBody>
          <a:bodyPr wrap="square" lIns="0" tIns="0" rIns="0" bIns="0" rtlCol="0">
            <a:noAutofit/>
          </a:bodyPr>
          <a:lstStyle/>
          <a:p>
            <a:pPr marL="579438" indent="-579438">
              <a:buBlip>
                <a:blip r:embed="rId2"/>
              </a:buBlip>
            </a:pPr>
            <a:r>
              <a:rPr lang="en-US" dirty="0" smtClean="0"/>
              <a:t>Right solutions </a:t>
            </a:r>
          </a:p>
        </p:txBody>
      </p:sp>
      <p:sp>
        <p:nvSpPr>
          <p:cNvPr id="8" name="TextBox 7"/>
          <p:cNvSpPr txBox="1"/>
          <p:nvPr/>
        </p:nvSpPr>
        <p:spPr>
          <a:xfrm rot="3451733">
            <a:off x="2125134" y="2625821"/>
            <a:ext cx="2506133" cy="355600"/>
          </a:xfrm>
          <a:prstGeom prst="rect">
            <a:avLst/>
          </a:prstGeom>
          <a:noFill/>
        </p:spPr>
        <p:txBody>
          <a:bodyPr wrap="square" lIns="0" tIns="0" rIns="0" bIns="0" rtlCol="0">
            <a:noAutofit/>
          </a:bodyPr>
          <a:lstStyle/>
          <a:p>
            <a:pPr marL="579438" indent="-579438">
              <a:buBlip>
                <a:blip r:embed="rId2"/>
              </a:buBlip>
            </a:pPr>
            <a:r>
              <a:rPr lang="en-US" dirty="0" smtClean="0"/>
              <a:t>Right Problems </a:t>
            </a:r>
          </a:p>
        </p:txBody>
      </p:sp>
      <p:sp>
        <p:nvSpPr>
          <p:cNvPr id="9" name="TextBox 8"/>
          <p:cNvSpPr txBox="1"/>
          <p:nvPr/>
        </p:nvSpPr>
        <p:spPr>
          <a:xfrm rot="3551098">
            <a:off x="4412124" y="4490076"/>
            <a:ext cx="2506133" cy="355600"/>
          </a:xfrm>
          <a:prstGeom prst="rect">
            <a:avLst/>
          </a:prstGeom>
          <a:noFill/>
        </p:spPr>
        <p:txBody>
          <a:bodyPr wrap="square" lIns="0" tIns="0" rIns="0" bIns="0" rtlCol="0">
            <a:noAutofit/>
          </a:bodyPr>
          <a:lstStyle/>
          <a:p>
            <a:pPr marL="579438" indent="-579438">
              <a:buBlip>
                <a:blip r:embed="rId2"/>
              </a:buBlip>
            </a:pPr>
            <a:r>
              <a:rPr lang="en-US" dirty="0" smtClean="0"/>
              <a:t>Right measures </a:t>
            </a:r>
          </a:p>
        </p:txBody>
      </p:sp>
      <p:sp>
        <p:nvSpPr>
          <p:cNvPr id="10" name="TextBox 9"/>
          <p:cNvSpPr txBox="1"/>
          <p:nvPr/>
        </p:nvSpPr>
        <p:spPr>
          <a:xfrm>
            <a:off x="2895598" y="5812366"/>
            <a:ext cx="3471335" cy="355600"/>
          </a:xfrm>
          <a:prstGeom prst="rect">
            <a:avLst/>
          </a:prstGeom>
          <a:noFill/>
        </p:spPr>
        <p:txBody>
          <a:bodyPr wrap="square" lIns="0" tIns="0" rIns="0" bIns="0" rtlCol="0">
            <a:noAutofit/>
          </a:bodyPr>
          <a:lstStyle/>
          <a:p>
            <a:pPr marL="579438" indent="-579438">
              <a:buBlip>
                <a:blip r:embed="rId2"/>
              </a:buBlip>
            </a:pPr>
            <a:r>
              <a:rPr lang="en-US" dirty="0" smtClean="0"/>
              <a:t>Modes of Cultural Change </a:t>
            </a:r>
          </a:p>
        </p:txBody>
      </p:sp>
      <p:sp>
        <p:nvSpPr>
          <p:cNvPr id="11" name="TextBox 10"/>
          <p:cNvSpPr txBox="1"/>
          <p:nvPr/>
        </p:nvSpPr>
        <p:spPr>
          <a:xfrm rot="18081244">
            <a:off x="2321350" y="4209507"/>
            <a:ext cx="2506133" cy="355600"/>
          </a:xfrm>
          <a:prstGeom prst="rect">
            <a:avLst/>
          </a:prstGeom>
          <a:noFill/>
        </p:spPr>
        <p:txBody>
          <a:bodyPr wrap="square" lIns="0" tIns="0" rIns="0" bIns="0" rtlCol="0">
            <a:noAutofit/>
          </a:bodyPr>
          <a:lstStyle/>
          <a:p>
            <a:pPr marL="579438" indent="-579438">
              <a:buBlip>
                <a:blip r:embed="rId2"/>
              </a:buBlip>
            </a:pPr>
            <a:r>
              <a:rPr lang="en-US" dirty="0" smtClean="0"/>
              <a:t>Right People </a:t>
            </a:r>
          </a:p>
        </p:txBody>
      </p:sp>
      <p:sp>
        <p:nvSpPr>
          <p:cNvPr id="12" name="TextBox 11"/>
          <p:cNvSpPr txBox="1"/>
          <p:nvPr/>
        </p:nvSpPr>
        <p:spPr>
          <a:xfrm>
            <a:off x="3159057" y="1169972"/>
            <a:ext cx="2506133" cy="355600"/>
          </a:xfrm>
          <a:prstGeom prst="rect">
            <a:avLst/>
          </a:prstGeom>
          <a:noFill/>
        </p:spPr>
        <p:txBody>
          <a:bodyPr wrap="square" lIns="0" tIns="0" rIns="0" bIns="0" rtlCol="0">
            <a:noAutofit/>
          </a:bodyPr>
          <a:lstStyle/>
          <a:p>
            <a:pPr marL="579438" indent="-579438">
              <a:buBlip>
                <a:blip r:embed="rId2"/>
              </a:buBlip>
            </a:pPr>
            <a:endParaRPr lang="en-US" dirty="0" smtClean="0"/>
          </a:p>
        </p:txBody>
      </p:sp>
      <p:sp>
        <p:nvSpPr>
          <p:cNvPr id="13" name="TextBox 12"/>
          <p:cNvSpPr txBox="1"/>
          <p:nvPr/>
        </p:nvSpPr>
        <p:spPr>
          <a:xfrm>
            <a:off x="211667" y="1232239"/>
            <a:ext cx="2472265" cy="1992476"/>
          </a:xfrm>
          <a:prstGeom prst="rect">
            <a:avLst/>
          </a:prstGeom>
          <a:noFill/>
        </p:spPr>
        <p:txBody>
          <a:bodyPr wrap="square" lIns="0" tIns="0" rIns="0" bIns="0" rtlCol="0">
            <a:noAutofit/>
          </a:bodyPr>
          <a:lstStyle/>
          <a:p>
            <a:pPr marL="579438" indent="-579438">
              <a:buBlip>
                <a:blip r:embed="rId2"/>
              </a:buBlip>
            </a:pPr>
            <a:r>
              <a:rPr lang="en-US" sz="1000" dirty="0"/>
              <a:t>Willingness to Intervene sets right Culture – Culture Influences Behavior</a:t>
            </a:r>
          </a:p>
          <a:p>
            <a:pPr marL="579438" indent="-579438">
              <a:buBlip>
                <a:blip r:embed="rId2"/>
              </a:buBlip>
            </a:pPr>
            <a:r>
              <a:rPr lang="en-US" sz="1000" dirty="0" smtClean="0"/>
              <a:t>Support </a:t>
            </a:r>
            <a:r>
              <a:rPr lang="en-US" sz="1000" dirty="0"/>
              <a:t>the Positive Message, and do not over-react to the negative.</a:t>
            </a:r>
          </a:p>
          <a:p>
            <a:pPr marL="579438" indent="-579438">
              <a:buBlip>
                <a:blip r:embed="rId2"/>
              </a:buBlip>
            </a:pPr>
            <a:r>
              <a:rPr lang="en-US" sz="1000" dirty="0" smtClean="0"/>
              <a:t>Understand </a:t>
            </a:r>
            <a:r>
              <a:rPr lang="en-US" sz="1000" dirty="0"/>
              <a:t>that the receiver has a stake in the intervention too.</a:t>
            </a:r>
          </a:p>
          <a:p>
            <a:pPr marL="579438" indent="-579438">
              <a:buBlip>
                <a:blip r:embed="rId2"/>
              </a:buBlip>
            </a:pPr>
            <a:r>
              <a:rPr lang="en-US" sz="1000" dirty="0" smtClean="0"/>
              <a:t>Interventions </a:t>
            </a:r>
            <a:r>
              <a:rPr lang="en-US" sz="1000" dirty="0"/>
              <a:t>are part of the right culture. People have to be willing to speak up</a:t>
            </a:r>
          </a:p>
        </p:txBody>
      </p:sp>
      <p:sp>
        <p:nvSpPr>
          <p:cNvPr id="14" name="TextBox 13"/>
          <p:cNvSpPr txBox="1"/>
          <p:nvPr/>
        </p:nvSpPr>
        <p:spPr>
          <a:xfrm>
            <a:off x="6459796" y="3877733"/>
            <a:ext cx="2438671" cy="2112433"/>
          </a:xfrm>
          <a:prstGeom prst="rect">
            <a:avLst/>
          </a:prstGeom>
          <a:noFill/>
        </p:spPr>
        <p:txBody>
          <a:bodyPr wrap="square" lIns="0" tIns="0" rIns="0" bIns="0" rtlCol="0">
            <a:noAutofit/>
          </a:bodyPr>
          <a:lstStyle/>
          <a:p>
            <a:pPr marL="579438" indent="-579438">
              <a:buBlip>
                <a:blip r:embed="rId2"/>
              </a:buBlip>
            </a:pPr>
            <a:r>
              <a:rPr lang="en-US" sz="1000" dirty="0"/>
              <a:t>Behavioral Change Critical Components – Behavioral Change is a Choice</a:t>
            </a:r>
          </a:p>
          <a:p>
            <a:pPr marL="579438" indent="-579438">
              <a:buBlip>
                <a:blip r:embed="rId2"/>
              </a:buBlip>
            </a:pPr>
            <a:r>
              <a:rPr lang="en-US" sz="1000" dirty="0" smtClean="0"/>
              <a:t>Strong </a:t>
            </a:r>
            <a:r>
              <a:rPr lang="en-US" sz="1000" dirty="0"/>
              <a:t>Peer message. Relationships need to be built, &amp; interventions welcomed.</a:t>
            </a:r>
          </a:p>
          <a:p>
            <a:pPr marL="579438" indent="-579438">
              <a:buBlip>
                <a:blip r:embed="rId2"/>
              </a:buBlip>
            </a:pPr>
            <a:r>
              <a:rPr lang="en-US" sz="1000" dirty="0" smtClean="0"/>
              <a:t>Intervention </a:t>
            </a:r>
            <a:r>
              <a:rPr lang="en-US" sz="1000" dirty="0"/>
              <a:t>can become part of how we do our job, and can become a habit.</a:t>
            </a:r>
          </a:p>
          <a:p>
            <a:pPr marL="579438" indent="-579438">
              <a:buBlip>
                <a:blip r:embed="rId2"/>
              </a:buBlip>
            </a:pPr>
            <a:r>
              <a:rPr lang="en-US" sz="1000" dirty="0" smtClean="0"/>
              <a:t>Keep </a:t>
            </a:r>
            <a:r>
              <a:rPr lang="en-US" sz="1000" dirty="0"/>
              <a:t>drip feeding the intervention message, and reward good behaviors</a:t>
            </a:r>
            <a:endParaRPr lang="en-US" sz="1000" dirty="0" smtClean="0"/>
          </a:p>
        </p:txBody>
      </p:sp>
      <p:cxnSp>
        <p:nvCxnSpPr>
          <p:cNvPr id="16" name="Straight Arrow Connector 15"/>
          <p:cNvCxnSpPr/>
          <p:nvPr/>
        </p:nvCxnSpPr>
        <p:spPr>
          <a:xfrm>
            <a:off x="2404533" y="1650999"/>
            <a:ext cx="60113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5562635" y="3851806"/>
            <a:ext cx="744537"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ectangle 17"/>
          <p:cNvSpPr/>
          <p:nvPr/>
        </p:nvSpPr>
        <p:spPr>
          <a:xfrm>
            <a:off x="3251200" y="1744133"/>
            <a:ext cx="2463800" cy="579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Culture Change “Trickle down”</a:t>
            </a:r>
            <a:r>
              <a:rPr lang="en-US" dirty="0" smtClean="0"/>
              <a:t>”</a:t>
            </a:r>
            <a:endParaRPr lang="en-US" dirty="0"/>
          </a:p>
        </p:txBody>
      </p:sp>
      <p:sp>
        <p:nvSpPr>
          <p:cNvPr id="20" name="Rectangle 19"/>
          <p:cNvSpPr/>
          <p:nvPr/>
        </p:nvSpPr>
        <p:spPr>
          <a:xfrm>
            <a:off x="3251200" y="4933949"/>
            <a:ext cx="2463800" cy="579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Behavior Change  “Bubble Up”</a:t>
            </a:r>
            <a:r>
              <a:rPr lang="en-US" dirty="0" smtClean="0"/>
              <a:t>”</a:t>
            </a:r>
            <a:endParaRPr lang="en-US" dirty="0"/>
          </a:p>
        </p:txBody>
      </p:sp>
    </p:spTree>
    <p:extLst>
      <p:ext uri="{BB962C8B-B14F-4D97-AF65-F5344CB8AC3E}">
        <p14:creationId xmlns:p14="http://schemas.microsoft.com/office/powerpoint/2010/main" xmlns="" val="23678256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450850"/>
            <a:ext cx="6929438" cy="490538"/>
          </a:xfrm>
        </p:spPr>
        <p:txBody>
          <a:bodyPr/>
          <a:lstStyle/>
          <a:p>
            <a:pPr algn="ctr"/>
            <a:r>
              <a:rPr lang="en-US" sz="4000" b="1" dirty="0"/>
              <a:t>Pillars of Safety </a:t>
            </a:r>
            <a:r>
              <a:rPr lang="en-US" sz="4000" dirty="0"/>
              <a:t/>
            </a:r>
            <a:br>
              <a:rPr lang="en-US" sz="4000" dirty="0"/>
            </a:br>
            <a:endParaRPr lang="en-US" sz="4000" b="1" dirty="0"/>
          </a:p>
        </p:txBody>
      </p:sp>
      <p:sp>
        <p:nvSpPr>
          <p:cNvPr id="3" name="Content Placeholder 2"/>
          <p:cNvSpPr>
            <a:spLocks noGrp="1"/>
          </p:cNvSpPr>
          <p:nvPr>
            <p:ph idx="1"/>
          </p:nvPr>
        </p:nvSpPr>
        <p:spPr>
          <a:xfrm>
            <a:off x="529872" y="1249892"/>
            <a:ext cx="8034338" cy="4638675"/>
          </a:xfrm>
        </p:spPr>
        <p:txBody>
          <a:bodyPr/>
          <a:lstStyle/>
          <a:p>
            <a:pPr marL="457200" lvl="0" indent="-457200">
              <a:buFont typeface="+mj-lt"/>
              <a:buAutoNum type="arabicPeriod"/>
            </a:pPr>
            <a:r>
              <a:rPr lang="en-US" dirty="0" smtClean="0">
                <a:solidFill>
                  <a:schemeClr val="tx1"/>
                </a:solidFill>
              </a:rPr>
              <a:t>Go </a:t>
            </a:r>
            <a:r>
              <a:rPr lang="en-US" dirty="0">
                <a:solidFill>
                  <a:schemeClr val="tx1"/>
                </a:solidFill>
              </a:rPr>
              <a:t>home the same way you came in.</a:t>
            </a:r>
          </a:p>
          <a:p>
            <a:pPr marL="457200" indent="-457200">
              <a:buFont typeface="+mj-lt"/>
              <a:buAutoNum type="arabicPeriod"/>
            </a:pPr>
            <a:r>
              <a:rPr lang="en-US" dirty="0" smtClean="0">
                <a:solidFill>
                  <a:schemeClr val="tx1"/>
                </a:solidFill>
              </a:rPr>
              <a:t>You’re </a:t>
            </a:r>
            <a:r>
              <a:rPr lang="en-US" dirty="0">
                <a:solidFill>
                  <a:schemeClr val="tx1"/>
                </a:solidFill>
              </a:rPr>
              <a:t>responsible for your own safety and the safety of those around you.</a:t>
            </a:r>
          </a:p>
          <a:p>
            <a:pPr marL="457200" indent="-457200">
              <a:buFont typeface="+mj-lt"/>
              <a:buAutoNum type="arabicPeriod"/>
            </a:pPr>
            <a:r>
              <a:rPr lang="en-US" dirty="0" smtClean="0">
                <a:solidFill>
                  <a:schemeClr val="tx1"/>
                </a:solidFill>
              </a:rPr>
              <a:t>You’re </a:t>
            </a:r>
            <a:r>
              <a:rPr lang="en-US" dirty="0">
                <a:solidFill>
                  <a:schemeClr val="tx1"/>
                </a:solidFill>
              </a:rPr>
              <a:t>empowered to stop the line.</a:t>
            </a:r>
          </a:p>
          <a:p>
            <a:pPr marL="58738" lvl="1" indent="0">
              <a:buNone/>
            </a:pPr>
            <a:r>
              <a:rPr lang="en-US" sz="2400" dirty="0" smtClean="0"/>
              <a:t>4.  If you see something say something </a:t>
            </a:r>
            <a:endParaRPr lang="en-US" sz="2400" dirty="0"/>
          </a:p>
        </p:txBody>
      </p:sp>
      <p:sp>
        <p:nvSpPr>
          <p:cNvPr id="4" name="Slide Number Placeholder 3"/>
          <p:cNvSpPr>
            <a:spLocks noGrp="1"/>
          </p:cNvSpPr>
          <p:nvPr>
            <p:ph type="sldNum" sz="quarter" idx="10"/>
          </p:nvPr>
        </p:nvSpPr>
        <p:spPr/>
        <p:txBody>
          <a:bodyPr/>
          <a:lstStyle/>
          <a:p>
            <a:pPr>
              <a:defRPr/>
            </a:pPr>
            <a:fld id="{DB154B0D-2E62-4255-8E15-7EA814EF68E6}" type="slidenum">
              <a:rPr lang="en-US" smtClean="0">
                <a:solidFill>
                  <a:prstClr val="white"/>
                </a:solidFill>
              </a:rPr>
              <a:pPr>
                <a:defRPr/>
              </a:pPr>
              <a:t>16</a:t>
            </a:fld>
            <a:endParaRPr lang="en-US" dirty="0">
              <a:solidFill>
                <a:prstClr val="white"/>
              </a:solidFill>
            </a:endParaRPr>
          </a:p>
        </p:txBody>
      </p:sp>
    </p:spTree>
    <p:extLst>
      <p:ext uri="{BB962C8B-B14F-4D97-AF65-F5344CB8AC3E}">
        <p14:creationId xmlns:p14="http://schemas.microsoft.com/office/powerpoint/2010/main" xmlns="" val="767597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450850"/>
            <a:ext cx="6929438" cy="490538"/>
          </a:xfrm>
        </p:spPr>
        <p:txBody>
          <a:bodyPr/>
          <a:lstStyle/>
          <a:p>
            <a:pPr algn="ctr"/>
            <a:r>
              <a:rPr lang="en-US" sz="4000" b="1" dirty="0"/>
              <a:t>Pillars of </a:t>
            </a:r>
            <a:r>
              <a:rPr lang="en-US" sz="4000" b="1" dirty="0" smtClean="0"/>
              <a:t>Safety</a:t>
            </a:r>
            <a:endParaRPr lang="en-US" sz="4000" b="1"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solidFill>
                  <a:schemeClr val="tx1"/>
                </a:solidFill>
              </a:rPr>
              <a:t>My Background  </a:t>
            </a:r>
          </a:p>
          <a:p>
            <a:pPr>
              <a:buFont typeface="Wingdings" panose="05000000000000000000" pitchFamily="2" charset="2"/>
              <a:buChar char="ü"/>
            </a:pPr>
            <a:r>
              <a:rPr lang="en-US" dirty="0" smtClean="0">
                <a:solidFill>
                  <a:schemeClr val="tx1"/>
                </a:solidFill>
              </a:rPr>
              <a:t>How do you see the issue of safety </a:t>
            </a:r>
          </a:p>
          <a:p>
            <a:pPr>
              <a:buFont typeface="Wingdings" panose="05000000000000000000" pitchFamily="2" charset="2"/>
              <a:buChar char="ü"/>
            </a:pPr>
            <a:r>
              <a:rPr lang="en-US" dirty="0">
                <a:solidFill>
                  <a:schemeClr val="tx1"/>
                </a:solidFill>
              </a:rPr>
              <a:t>What some team members think about safety </a:t>
            </a:r>
          </a:p>
          <a:p>
            <a:pPr>
              <a:buFont typeface="Wingdings" panose="05000000000000000000" pitchFamily="2" charset="2"/>
              <a:buChar char="ü"/>
            </a:pPr>
            <a:r>
              <a:rPr lang="en-US" dirty="0" smtClean="0">
                <a:solidFill>
                  <a:schemeClr val="tx1"/>
                </a:solidFill>
              </a:rPr>
              <a:t>Why </a:t>
            </a:r>
            <a:r>
              <a:rPr lang="en-US" dirty="0">
                <a:solidFill>
                  <a:schemeClr val="tx1"/>
                </a:solidFill>
              </a:rPr>
              <a:t>change is so important </a:t>
            </a:r>
          </a:p>
          <a:p>
            <a:pPr>
              <a:buFont typeface="Wingdings" panose="05000000000000000000" pitchFamily="2" charset="2"/>
              <a:buChar char="ü"/>
            </a:pPr>
            <a:r>
              <a:rPr lang="en-US" dirty="0" smtClean="0">
                <a:solidFill>
                  <a:schemeClr val="tx1"/>
                </a:solidFill>
              </a:rPr>
              <a:t>Why Pillars </a:t>
            </a:r>
            <a:r>
              <a:rPr lang="en-US" dirty="0">
                <a:solidFill>
                  <a:schemeClr val="tx1"/>
                </a:solidFill>
              </a:rPr>
              <a:t>of Safety</a:t>
            </a:r>
            <a:endParaRPr lang="en-US" dirty="0" smtClean="0">
              <a:solidFill>
                <a:schemeClr val="tx1"/>
              </a:solidFill>
            </a:endParaRPr>
          </a:p>
          <a:p>
            <a:pPr>
              <a:buFont typeface="Wingdings" panose="05000000000000000000" pitchFamily="2" charset="2"/>
              <a:buChar char="ü"/>
            </a:pPr>
            <a:r>
              <a:rPr lang="en-US" dirty="0" smtClean="0">
                <a:solidFill>
                  <a:prstClr val="black"/>
                </a:solidFill>
                <a:ea typeface="+mj-ea"/>
              </a:rPr>
              <a:t>Four </a:t>
            </a:r>
            <a:r>
              <a:rPr lang="en-US" dirty="0">
                <a:solidFill>
                  <a:prstClr val="black"/>
                </a:solidFill>
                <a:ea typeface="+mj-ea"/>
              </a:rPr>
              <a:t>keys to addressing change </a:t>
            </a:r>
            <a:endParaRPr lang="en-US" dirty="0" smtClean="0">
              <a:solidFill>
                <a:prstClr val="black"/>
              </a:solidFill>
              <a:ea typeface="+mj-ea"/>
            </a:endParaRPr>
          </a:p>
          <a:p>
            <a:pPr>
              <a:buFont typeface="Wingdings" panose="05000000000000000000" pitchFamily="2" charset="2"/>
              <a:buChar char="ü"/>
            </a:pPr>
            <a:r>
              <a:rPr lang="en-US" dirty="0" smtClean="0">
                <a:solidFill>
                  <a:prstClr val="black"/>
                </a:solidFill>
                <a:latin typeface="Calibri"/>
                <a:ea typeface="+mj-ea"/>
                <a:cs typeface="+mj-cs"/>
              </a:rPr>
              <a:t>Why Change is so hard</a:t>
            </a:r>
          </a:p>
          <a:p>
            <a:pPr>
              <a:buFont typeface="Wingdings" panose="05000000000000000000" pitchFamily="2" charset="2"/>
              <a:buChar char="ü"/>
            </a:pPr>
            <a:r>
              <a:rPr lang="en-US" dirty="0" smtClean="0">
                <a:solidFill>
                  <a:schemeClr val="tx1"/>
                </a:solidFill>
              </a:rPr>
              <a:t>What are the Pillars of safety </a:t>
            </a:r>
          </a:p>
          <a:p>
            <a:pPr>
              <a:buFont typeface="Wingdings" panose="05000000000000000000" pitchFamily="2" charset="2"/>
              <a:buChar char="ü"/>
            </a:pPr>
            <a:endParaRPr lang="en-US" i="0" dirty="0" smtClean="0">
              <a:solidFill>
                <a:schemeClr val="tx1"/>
              </a:solidFill>
            </a:endParaRPr>
          </a:p>
          <a:p>
            <a:pPr marL="0" lvl="1" indent="0">
              <a:buNone/>
            </a:pPr>
            <a:endParaRPr lang="en-US" i="0" dirty="0" smtClean="0"/>
          </a:p>
        </p:txBody>
      </p:sp>
      <p:sp>
        <p:nvSpPr>
          <p:cNvPr id="4" name="Slide Number Placeholder 3"/>
          <p:cNvSpPr>
            <a:spLocks noGrp="1"/>
          </p:cNvSpPr>
          <p:nvPr>
            <p:ph type="sldNum" sz="quarter" idx="10"/>
          </p:nvPr>
        </p:nvSpPr>
        <p:spPr/>
        <p:txBody>
          <a:bodyPr/>
          <a:lstStyle/>
          <a:p>
            <a:pPr>
              <a:defRPr/>
            </a:pPr>
            <a:fld id="{DB154B0D-2E62-4255-8E15-7EA814EF68E6}" type="slidenum">
              <a:rPr lang="en-US" smtClean="0"/>
              <a:pPr>
                <a:defRPr/>
              </a:pPr>
              <a:t>2</a:t>
            </a:fld>
            <a:endParaRPr lang="en-US" dirty="0"/>
          </a:p>
        </p:txBody>
      </p:sp>
    </p:spTree>
    <p:extLst>
      <p:ext uri="{BB962C8B-B14F-4D97-AF65-F5344CB8AC3E}">
        <p14:creationId xmlns:p14="http://schemas.microsoft.com/office/powerpoint/2010/main" xmlns="" val="3315346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leaders sometimes see safety </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6544" y="1800225"/>
            <a:ext cx="3105150" cy="1466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DB154B0D-2E62-4255-8E15-7EA814EF68E6}" type="slidenum">
              <a:rPr lang="en-US" smtClean="0"/>
              <a:pPr>
                <a:defRPr/>
              </a:pPr>
              <a:t>3</a:t>
            </a:fld>
            <a:endParaRPr lang="en-US" dirty="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71887" y="1609725"/>
            <a:ext cx="2466975" cy="1847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7962" y="1543050"/>
            <a:ext cx="2143125"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1285874" y="1076325"/>
            <a:ext cx="1647825" cy="533400"/>
          </a:xfrm>
          <a:prstGeom prst="rect">
            <a:avLst/>
          </a:prstGeom>
          <a:noFill/>
        </p:spPr>
        <p:txBody>
          <a:bodyPr wrap="square" lIns="0" tIns="0" rIns="0" bIns="0" rtlCol="0">
            <a:noAutofit/>
          </a:bodyPr>
          <a:lstStyle/>
          <a:p>
            <a:endParaRPr lang="en-US" dirty="0" smtClean="0"/>
          </a:p>
        </p:txBody>
      </p:sp>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19836" y="4220438"/>
            <a:ext cx="2619375"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1"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4312" y="3811728"/>
            <a:ext cx="3024188" cy="22652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2"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05187" y="4220438"/>
            <a:ext cx="2733675" cy="166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470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266" y="67733"/>
            <a:ext cx="9144001" cy="63443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DB154B0D-2E62-4255-8E15-7EA814EF68E6}" type="slidenum">
              <a:rPr lang="en-US" smtClean="0"/>
              <a:pPr>
                <a:defRPr/>
              </a:pPr>
              <a:t>4</a:t>
            </a:fld>
            <a:endParaRPr lang="en-US" dirty="0"/>
          </a:p>
        </p:txBody>
      </p:sp>
      <p:sp>
        <p:nvSpPr>
          <p:cNvPr id="5" name="Rectangle 4"/>
          <p:cNvSpPr/>
          <p:nvPr/>
        </p:nvSpPr>
        <p:spPr>
          <a:xfrm>
            <a:off x="1574800" y="2717800"/>
            <a:ext cx="431800" cy="250613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lvl="0"/>
            <a:r>
              <a:rPr lang="en-US" sz="1000" b="1" dirty="0">
                <a:solidFill>
                  <a:schemeClr val="tx1"/>
                </a:solidFill>
              </a:rPr>
              <a:t>Accountability</a:t>
            </a:r>
          </a:p>
        </p:txBody>
      </p:sp>
      <p:sp>
        <p:nvSpPr>
          <p:cNvPr id="7" name="Rectangle 6"/>
          <p:cNvSpPr/>
          <p:nvPr/>
        </p:nvSpPr>
        <p:spPr>
          <a:xfrm>
            <a:off x="7332134" y="2717801"/>
            <a:ext cx="431800" cy="249766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000" b="1" dirty="0">
                <a:solidFill>
                  <a:schemeClr val="tx1"/>
                </a:solidFill>
              </a:rPr>
              <a:t>Responsibility</a:t>
            </a:r>
          </a:p>
        </p:txBody>
      </p:sp>
      <p:sp>
        <p:nvSpPr>
          <p:cNvPr id="8" name="Rectangle 7"/>
          <p:cNvSpPr/>
          <p:nvPr/>
        </p:nvSpPr>
        <p:spPr>
          <a:xfrm>
            <a:off x="5376334" y="2743199"/>
            <a:ext cx="431800" cy="242993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200" b="1" dirty="0">
                <a:solidFill>
                  <a:schemeClr val="tx1"/>
                </a:solidFill>
              </a:rPr>
              <a:t>Empowerment</a:t>
            </a:r>
          </a:p>
        </p:txBody>
      </p:sp>
      <p:sp>
        <p:nvSpPr>
          <p:cNvPr id="9" name="Rectangle 8"/>
          <p:cNvSpPr/>
          <p:nvPr/>
        </p:nvSpPr>
        <p:spPr>
          <a:xfrm>
            <a:off x="3445933" y="2794000"/>
            <a:ext cx="431800" cy="242993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200" b="1" dirty="0">
                <a:solidFill>
                  <a:schemeClr val="tx1"/>
                </a:solidFill>
              </a:rPr>
              <a:t>Authority</a:t>
            </a:r>
          </a:p>
        </p:txBody>
      </p:sp>
      <p:sp>
        <p:nvSpPr>
          <p:cNvPr id="10" name="Rectangle 9"/>
          <p:cNvSpPr/>
          <p:nvPr/>
        </p:nvSpPr>
        <p:spPr>
          <a:xfrm rot="16200000">
            <a:off x="4472522" y="1793875"/>
            <a:ext cx="431800" cy="781473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solidFill>
                  <a:schemeClr val="tx1"/>
                </a:solidFill>
              </a:rPr>
              <a:t>Pillars of Safety </a:t>
            </a:r>
            <a:endParaRPr lang="en-US" b="1" dirty="0">
              <a:solidFill>
                <a:schemeClr val="tx1"/>
              </a:solidFill>
            </a:endParaRPr>
          </a:p>
        </p:txBody>
      </p:sp>
      <p:sp>
        <p:nvSpPr>
          <p:cNvPr id="6" name="Rectangle 5"/>
          <p:cNvSpPr/>
          <p:nvPr/>
        </p:nvSpPr>
        <p:spPr>
          <a:xfrm>
            <a:off x="0" y="67733"/>
            <a:ext cx="9211733"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973556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3999" cy="6057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DB154B0D-2E62-4255-8E15-7EA814EF68E6}" type="slidenum">
              <a:rPr lang="en-US" smtClean="0"/>
              <a:pPr>
                <a:defRPr/>
              </a:pPr>
              <a:t>5</a:t>
            </a:fld>
            <a:endParaRPr lang="en-US"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2311" y="3340629"/>
            <a:ext cx="2619375"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581025" y="5312304"/>
            <a:ext cx="8172450" cy="755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change is so important </a:t>
            </a:r>
            <a:endParaRPr lang="en-US" dirty="0"/>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77150" y="203200"/>
            <a:ext cx="1195918" cy="11959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2922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team members learn </a:t>
            </a:r>
            <a:endParaRPr lang="en-US"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282825" y="1077913"/>
            <a:ext cx="4979987" cy="4979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DB154B0D-2E62-4255-8E15-7EA814EF68E6}" type="slidenum">
              <a:rPr lang="en-US" smtClean="0"/>
              <a:pPr>
                <a:defRPr/>
              </a:pPr>
              <a:t>6</a:t>
            </a:fld>
            <a:endParaRPr lang="en-US" dirty="0"/>
          </a:p>
        </p:txBody>
      </p:sp>
    </p:spTree>
    <p:extLst>
      <p:ext uri="{BB962C8B-B14F-4D97-AF65-F5344CB8AC3E}">
        <p14:creationId xmlns:p14="http://schemas.microsoft.com/office/powerpoint/2010/main" xmlns="" val="4571446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450850"/>
            <a:ext cx="8524875" cy="490538"/>
          </a:xfrm>
        </p:spPr>
        <p:txBody>
          <a:bodyPr/>
          <a:lstStyle/>
          <a:p>
            <a:pPr algn="ctr"/>
            <a:r>
              <a:rPr lang="en-US" b="1" dirty="0" smtClean="0"/>
              <a:t>What some team members think about safety  </a:t>
            </a:r>
            <a:r>
              <a:rPr lang="en-US" sz="4000" dirty="0"/>
              <a:t/>
            </a:r>
            <a:br>
              <a:rPr lang="en-US" sz="4000" dirty="0"/>
            </a:br>
            <a:endParaRPr lang="en-US" sz="4000" b="1" dirty="0"/>
          </a:p>
        </p:txBody>
      </p:sp>
      <p:sp>
        <p:nvSpPr>
          <p:cNvPr id="3" name="Content Placeholder 2"/>
          <p:cNvSpPr>
            <a:spLocks noGrp="1"/>
          </p:cNvSpPr>
          <p:nvPr>
            <p:ph idx="1"/>
          </p:nvPr>
        </p:nvSpPr>
        <p:spPr>
          <a:xfrm>
            <a:off x="529872" y="1249892"/>
            <a:ext cx="8034338" cy="4638675"/>
          </a:xfrm>
        </p:spPr>
        <p:txBody>
          <a:bodyPr/>
          <a:lstStyle/>
          <a:p>
            <a:pPr marL="457200" lvl="0" indent="-457200">
              <a:buFont typeface="+mj-lt"/>
              <a:buAutoNum type="arabicPeriod"/>
            </a:pPr>
            <a:r>
              <a:rPr lang="en-US" dirty="0" smtClean="0">
                <a:solidFill>
                  <a:schemeClr val="tx1"/>
                </a:solidFill>
              </a:rPr>
              <a:t>The company/supervisor is responsible for my health and safety.  </a:t>
            </a:r>
          </a:p>
          <a:p>
            <a:pPr marL="457200" indent="-457200">
              <a:buFont typeface="+mj-lt"/>
              <a:buAutoNum type="arabicPeriod"/>
            </a:pPr>
            <a:r>
              <a:rPr lang="en-US" dirty="0" smtClean="0">
                <a:solidFill>
                  <a:schemeClr val="tx1"/>
                </a:solidFill>
              </a:rPr>
              <a:t>It is the companies responsibility tell us what to do. We can’t questions the leadership.   </a:t>
            </a:r>
            <a:endParaRPr lang="en-US" dirty="0">
              <a:solidFill>
                <a:schemeClr val="tx1"/>
              </a:solidFill>
            </a:endParaRPr>
          </a:p>
          <a:p>
            <a:pPr marL="457200" indent="-457200">
              <a:buFont typeface="+mj-lt"/>
              <a:buAutoNum type="arabicPeriod"/>
            </a:pPr>
            <a:r>
              <a:rPr lang="en-US" dirty="0" smtClean="0">
                <a:solidFill>
                  <a:schemeClr val="tx1"/>
                </a:solidFill>
              </a:rPr>
              <a:t>I can’t do anything about safety. </a:t>
            </a:r>
          </a:p>
          <a:p>
            <a:pPr marL="457200" indent="-457200">
              <a:buFont typeface="+mj-lt"/>
              <a:buAutoNum type="arabicPeriod"/>
            </a:pPr>
            <a:r>
              <a:rPr lang="en-US" sz="2400" dirty="0" smtClean="0">
                <a:solidFill>
                  <a:schemeClr val="tx1"/>
                </a:solidFill>
              </a:rPr>
              <a:t>They don’t really care about us and our safety.</a:t>
            </a:r>
            <a:r>
              <a:rPr lang="en-US" sz="2400" dirty="0" smtClean="0"/>
              <a:t> </a:t>
            </a:r>
            <a:endParaRPr lang="en-US" sz="2400" dirty="0"/>
          </a:p>
        </p:txBody>
      </p:sp>
      <p:sp>
        <p:nvSpPr>
          <p:cNvPr id="4" name="Slide Number Placeholder 3"/>
          <p:cNvSpPr>
            <a:spLocks noGrp="1"/>
          </p:cNvSpPr>
          <p:nvPr>
            <p:ph type="sldNum" sz="quarter" idx="10"/>
          </p:nvPr>
        </p:nvSpPr>
        <p:spPr/>
        <p:txBody>
          <a:bodyPr/>
          <a:lstStyle/>
          <a:p>
            <a:pPr>
              <a:defRPr/>
            </a:pPr>
            <a:fld id="{DB154B0D-2E62-4255-8E15-7EA814EF68E6}" type="slidenum">
              <a:rPr lang="en-US" smtClean="0"/>
              <a:pPr>
                <a:defRPr/>
              </a:pPr>
              <a:t>7</a:t>
            </a:fld>
            <a:endParaRPr lang="en-US" dirty="0"/>
          </a:p>
        </p:txBody>
      </p:sp>
    </p:spTree>
    <p:extLst>
      <p:ext uri="{BB962C8B-B14F-4D97-AF65-F5344CB8AC3E}">
        <p14:creationId xmlns:p14="http://schemas.microsoft.com/office/powerpoint/2010/main" xmlns="" val="3623504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keys to addressing change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04091819"/>
              </p:ext>
            </p:extLst>
          </p:nvPr>
        </p:nvGraphicFramePr>
        <p:xfrm>
          <a:off x="755650" y="1077913"/>
          <a:ext cx="8034338" cy="4979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fld id="{DB154B0D-2E62-4255-8E15-7EA814EF68E6}" type="slidenum">
              <a:rPr lang="en-US" smtClean="0"/>
              <a:pPr>
                <a:defRPr/>
              </a:pPr>
              <a:t>8</a:t>
            </a:fld>
            <a:endParaRPr lang="en-US" dirty="0"/>
          </a:p>
        </p:txBody>
      </p:sp>
    </p:spTree>
    <p:extLst>
      <p:ext uri="{BB962C8B-B14F-4D97-AF65-F5344CB8AC3E}">
        <p14:creationId xmlns:p14="http://schemas.microsoft.com/office/powerpoint/2010/main" xmlns="" val="1672647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450850"/>
            <a:ext cx="6929438" cy="490538"/>
          </a:xfrm>
        </p:spPr>
        <p:txBody>
          <a:bodyPr/>
          <a:lstStyle/>
          <a:p>
            <a:pPr algn="ctr"/>
            <a:r>
              <a:rPr lang="en-US" sz="4000" b="1" dirty="0"/>
              <a:t>Pillars of Safety </a:t>
            </a:r>
            <a:r>
              <a:rPr lang="en-US" sz="4000" dirty="0"/>
              <a:t/>
            </a:r>
            <a:br>
              <a:rPr lang="en-US" sz="4000" dirty="0"/>
            </a:br>
            <a:endParaRPr lang="en-US" sz="4000" b="1" dirty="0"/>
          </a:p>
        </p:txBody>
      </p:sp>
      <p:sp>
        <p:nvSpPr>
          <p:cNvPr id="3" name="Content Placeholder 2"/>
          <p:cNvSpPr>
            <a:spLocks noGrp="1"/>
          </p:cNvSpPr>
          <p:nvPr>
            <p:ph idx="1"/>
          </p:nvPr>
        </p:nvSpPr>
        <p:spPr>
          <a:xfrm>
            <a:off x="529872" y="1249892"/>
            <a:ext cx="8034338" cy="4638675"/>
          </a:xfrm>
        </p:spPr>
        <p:txBody>
          <a:bodyPr/>
          <a:lstStyle/>
          <a:p>
            <a:pPr marL="457200" lvl="0" indent="-457200">
              <a:buFont typeface="+mj-lt"/>
              <a:buAutoNum type="arabicPeriod"/>
            </a:pPr>
            <a:r>
              <a:rPr lang="en-US" dirty="0" smtClean="0">
                <a:solidFill>
                  <a:schemeClr val="tx1"/>
                </a:solidFill>
              </a:rPr>
              <a:t>Go </a:t>
            </a:r>
            <a:r>
              <a:rPr lang="en-US" dirty="0">
                <a:solidFill>
                  <a:schemeClr val="tx1"/>
                </a:solidFill>
              </a:rPr>
              <a:t>home the same way you came in.</a:t>
            </a:r>
          </a:p>
          <a:p>
            <a:pPr marL="457200" indent="-457200">
              <a:buFont typeface="+mj-lt"/>
              <a:buAutoNum type="arabicPeriod"/>
            </a:pPr>
            <a:r>
              <a:rPr lang="en-US" dirty="0" smtClean="0">
                <a:solidFill>
                  <a:schemeClr val="tx1"/>
                </a:solidFill>
              </a:rPr>
              <a:t>You’re </a:t>
            </a:r>
            <a:r>
              <a:rPr lang="en-US" dirty="0">
                <a:solidFill>
                  <a:schemeClr val="tx1"/>
                </a:solidFill>
              </a:rPr>
              <a:t>responsible for your own safety and the safety of those around you.</a:t>
            </a:r>
          </a:p>
          <a:p>
            <a:pPr marL="457200" indent="-457200">
              <a:buFont typeface="+mj-lt"/>
              <a:buAutoNum type="arabicPeriod"/>
            </a:pPr>
            <a:r>
              <a:rPr lang="en-US" dirty="0">
                <a:solidFill>
                  <a:schemeClr val="tx1"/>
                </a:solidFill>
              </a:rPr>
              <a:t> </a:t>
            </a:r>
            <a:r>
              <a:rPr lang="en-US" dirty="0" smtClean="0">
                <a:solidFill>
                  <a:schemeClr val="tx1"/>
                </a:solidFill>
              </a:rPr>
              <a:t>You’re </a:t>
            </a:r>
            <a:r>
              <a:rPr lang="en-US" dirty="0">
                <a:solidFill>
                  <a:schemeClr val="tx1"/>
                </a:solidFill>
              </a:rPr>
              <a:t>empowered to stop the line.</a:t>
            </a:r>
          </a:p>
          <a:p>
            <a:pPr marL="58738" lvl="1" indent="-58738">
              <a:buNone/>
            </a:pPr>
            <a:r>
              <a:rPr lang="en-US" sz="2400" dirty="0" smtClean="0"/>
              <a:t>4.    If you see something say something </a:t>
            </a:r>
            <a:endParaRPr lang="en-US" sz="2400" dirty="0"/>
          </a:p>
        </p:txBody>
      </p:sp>
      <p:sp>
        <p:nvSpPr>
          <p:cNvPr id="4" name="Slide Number Placeholder 3"/>
          <p:cNvSpPr>
            <a:spLocks noGrp="1"/>
          </p:cNvSpPr>
          <p:nvPr>
            <p:ph type="sldNum" sz="quarter" idx="10"/>
          </p:nvPr>
        </p:nvSpPr>
        <p:spPr/>
        <p:txBody>
          <a:bodyPr/>
          <a:lstStyle/>
          <a:p>
            <a:pPr>
              <a:defRPr/>
            </a:pPr>
            <a:fld id="{DB154B0D-2E62-4255-8E15-7EA814EF68E6}" type="slidenum">
              <a:rPr lang="en-US" smtClean="0"/>
              <a:pPr>
                <a:defRPr/>
              </a:pPr>
              <a:t>9</a:t>
            </a:fld>
            <a:endParaRPr lang="en-US" dirty="0"/>
          </a:p>
        </p:txBody>
      </p:sp>
    </p:spTree>
    <p:extLst>
      <p:ext uri="{BB962C8B-B14F-4D97-AF65-F5344CB8AC3E}">
        <p14:creationId xmlns:p14="http://schemas.microsoft.com/office/powerpoint/2010/main" xmlns="" val="320687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dc37da6d8cf793ca9671c82538b8359ac8b2ec"/>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Grainger">
      <a:dk1>
        <a:sysClr val="windowText" lastClr="000000"/>
      </a:dk1>
      <a:lt1>
        <a:sysClr val="window" lastClr="FFFFFF"/>
      </a:lt1>
      <a:dk2>
        <a:srgbClr val="E31837"/>
      </a:dk2>
      <a:lt2>
        <a:srgbClr val="BCBEC0"/>
      </a:lt2>
      <a:accent1>
        <a:srgbClr val="E31837"/>
      </a:accent1>
      <a:accent2>
        <a:srgbClr val="FAA634"/>
      </a:accent2>
      <a:accent3>
        <a:srgbClr val="0D9F49"/>
      </a:accent3>
      <a:accent4>
        <a:srgbClr val="F36E21"/>
      </a:accent4>
      <a:accent5>
        <a:srgbClr val="005D9F"/>
      </a:accent5>
      <a:accent6>
        <a:srgbClr val="791500"/>
      </a:accent6>
      <a:hlink>
        <a:srgbClr val="005D9F"/>
      </a:hlink>
      <a:folHlink>
        <a:srgbClr val="732B90"/>
      </a:folHlink>
    </a:clrScheme>
    <a:fontScheme name="Grainger">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marL="579438" indent="-579438">
          <a:buBlip>
            <a:blip xmlns:r="http://schemas.openxmlformats.org/officeDocument/2006/relationships" r:embed="rId1"/>
          </a:buBlip>
          <a:defRPr dirty="0"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40582</TotalTime>
  <Words>797</Words>
  <Application>Microsoft Office PowerPoint</Application>
  <PresentationFormat>On-screen Show (4:3)</PresentationFormat>
  <Paragraphs>116</Paragraphs>
  <Slides>16</Slides>
  <Notes>0</Notes>
  <HiddenSlides>2</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Custom Design</vt:lpstr>
      <vt:lpstr>Pillars of Safety</vt:lpstr>
      <vt:lpstr>Pillars of Safety</vt:lpstr>
      <vt:lpstr>How leaders sometimes see safety </vt:lpstr>
      <vt:lpstr>Slide 4</vt:lpstr>
      <vt:lpstr>Slide 5</vt:lpstr>
      <vt:lpstr>How team members learn </vt:lpstr>
      <vt:lpstr>What some team members think about safety   </vt:lpstr>
      <vt:lpstr>Four keys to addressing change </vt:lpstr>
      <vt:lpstr>Pillars of Safety  </vt:lpstr>
      <vt:lpstr>WHY CHANGE SO HARD</vt:lpstr>
      <vt:lpstr>Go home the same way you came in</vt:lpstr>
      <vt:lpstr>You’re responsible for your own safety and the safety of those around you. </vt:lpstr>
      <vt:lpstr>You’re empowered to stop the line. </vt:lpstr>
      <vt:lpstr>If you see something say something </vt:lpstr>
      <vt:lpstr>Intervention - Culture &amp; Behavioral</vt:lpstr>
      <vt:lpstr>Pillars of Safety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Template-Gray background</dc:title>
  <dc:creator>KatGeorges</dc:creator>
  <cp:lastModifiedBy>Windows User</cp:lastModifiedBy>
  <cp:revision>297</cp:revision>
  <cp:lastPrinted>2015-02-04T00:45:43Z</cp:lastPrinted>
  <dcterms:created xsi:type="dcterms:W3CDTF">2011-10-13T17:28:15Z</dcterms:created>
  <dcterms:modified xsi:type="dcterms:W3CDTF">2019-12-03T00:27:55Z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0x010100D605D5F5CDEE464891B8B9F4AD7CCE25</vt:lpwstr>
  </property>
</Properties>
</file>